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8288000" cy="10287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  <p:embeddedFont>
      <p:font typeface="Open Sans ExtraBold" panose="020B0906030804020204" pitchFamily="34" charset="0"/>
      <p:bold r:id="rId46"/>
      <p:boldItalic r:id="rId47"/>
    </p:embeddedFont>
    <p:embeddedFont>
      <p:font typeface="Open Sans Light" panose="020B0306030504020204" pitchFamily="34" charset="0"/>
      <p:regular r:id="rId48"/>
      <p:bold r:id="rId49"/>
      <p:italic r:id="rId50"/>
      <p:boldItalic r:id="rId51"/>
    </p:embeddedFont>
    <p:embeddedFont>
      <p:font typeface="Verdana" panose="020B0604030504040204" pitchFamily="3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6" roundtripDataSignature="AMtx7mhlknfcdO/AmSMnoCe+oCmsQbUi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94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men Arquillos Jimenez" userId="60e323d086372dce" providerId="LiveId" clId="{F1F35591-23FE-45D2-BC2F-87577E98818F}"/>
    <pc:docChg chg="modSld">
      <pc:chgData name="Carmen Arquillos Jimenez" userId="60e323d086372dce" providerId="LiveId" clId="{F1F35591-23FE-45D2-BC2F-87577E98818F}" dt="2022-03-09T12:13:35.670" v="105" actId="1076"/>
      <pc:docMkLst>
        <pc:docMk/>
      </pc:docMkLst>
      <pc:sldChg chg="addSp delSp modSp mod">
        <pc:chgData name="Carmen Arquillos Jimenez" userId="60e323d086372dce" providerId="LiveId" clId="{F1F35591-23FE-45D2-BC2F-87577E98818F}" dt="2022-03-09T12:13:35.670" v="105" actId="1076"/>
        <pc:sldMkLst>
          <pc:docMk/>
          <pc:sldMk cId="0" sldId="274"/>
        </pc:sldMkLst>
        <pc:spChg chg="add del">
          <ac:chgData name="Carmen Arquillos Jimenez" userId="60e323d086372dce" providerId="LiveId" clId="{F1F35591-23FE-45D2-BC2F-87577E98818F}" dt="2022-03-09T12:07:36.848" v="8"/>
          <ac:spMkLst>
            <pc:docMk/>
            <pc:sldMk cId="0" sldId="274"/>
            <ac:spMk id="2" creationId="{355788DB-4453-454C-8E00-10EB8A1939BD}"/>
          </ac:spMkLst>
        </pc:spChg>
        <pc:spChg chg="add del">
          <ac:chgData name="Carmen Arquillos Jimenez" userId="60e323d086372dce" providerId="LiveId" clId="{F1F35591-23FE-45D2-BC2F-87577E98818F}" dt="2022-03-09T12:07:40.778" v="10"/>
          <ac:spMkLst>
            <pc:docMk/>
            <pc:sldMk cId="0" sldId="274"/>
            <ac:spMk id="3" creationId="{4C0E7BA8-0C99-4ECC-87FD-55FC3790F3D3}"/>
          </ac:spMkLst>
        </pc:spChg>
        <pc:spChg chg="mod">
          <ac:chgData name="Carmen Arquillos Jimenez" userId="60e323d086372dce" providerId="LiveId" clId="{F1F35591-23FE-45D2-BC2F-87577E98818F}" dt="2022-03-09T12:13:33.168" v="104" actId="20577"/>
          <ac:spMkLst>
            <pc:docMk/>
            <pc:sldMk cId="0" sldId="274"/>
            <ac:spMk id="306" creationId="{00000000-0000-0000-0000-000000000000}"/>
          </ac:spMkLst>
        </pc:spChg>
        <pc:picChg chg="add mod">
          <ac:chgData name="Carmen Arquillos Jimenez" userId="60e323d086372dce" providerId="LiveId" clId="{F1F35591-23FE-45D2-BC2F-87577E98818F}" dt="2022-03-09T12:13:35.670" v="105" actId="1076"/>
          <ac:picMkLst>
            <pc:docMk/>
            <pc:sldMk cId="0" sldId="274"/>
            <ac:picMk id="4" creationId="{B1D302B2-88F4-433A-ACF9-4F93B57BD2C3}"/>
          </ac:picMkLst>
        </pc:picChg>
        <pc:picChg chg="mod">
          <ac:chgData name="Carmen Arquillos Jimenez" userId="60e323d086372dce" providerId="LiveId" clId="{F1F35591-23FE-45D2-BC2F-87577E98818F}" dt="2022-03-09T12:11:40.371" v="79" actId="1076"/>
          <ac:picMkLst>
            <pc:docMk/>
            <pc:sldMk cId="0" sldId="274"/>
            <ac:picMk id="303" creationId="{00000000-0000-0000-0000-000000000000}"/>
          </ac:picMkLst>
        </pc:picChg>
      </pc:sldChg>
      <pc:sldChg chg="modSp mod">
        <pc:chgData name="Carmen Arquillos Jimenez" userId="60e323d086372dce" providerId="LiveId" clId="{F1F35591-23FE-45D2-BC2F-87577E98818F}" dt="2022-03-07T12:05:34.057" v="4" actId="207"/>
        <pc:sldMkLst>
          <pc:docMk/>
          <pc:sldMk cId="0" sldId="289"/>
        </pc:sldMkLst>
        <pc:spChg chg="mod">
          <ac:chgData name="Carmen Arquillos Jimenez" userId="60e323d086372dce" providerId="LiveId" clId="{F1F35591-23FE-45D2-BC2F-87577E98818F}" dt="2022-03-07T12:05:34.057" v="4" actId="207"/>
          <ac:spMkLst>
            <pc:docMk/>
            <pc:sldMk cId="0" sldId="289"/>
            <ac:spMk id="49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188209d163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1188209d163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188209d16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1188209d16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188209d163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1188209d16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88209d163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1188209d163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188209d163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1188209d163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188209d163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1188209d163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188209d163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1188209d163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188209d163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1188209d163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188209d163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g1188209d163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188209d163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g1188209d163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188209d163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1188209d163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188209d16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g1188209d16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188209d163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1188209d163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188209d163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g1188209d163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188209d163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g1188209d163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88209d163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g1188209d163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188209d163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1188209d16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188209d16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188209d16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188209d163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1188209d163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23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24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26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27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28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29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hyperlink" Target="https://www.ieselvalle.es/jornada-de-puertas-abiertas-ies-el-valle/" TargetMode="External"/><Relationship Id="rId4" Type="http://schemas.openxmlformats.org/officeDocument/2006/relationships/hyperlink" Target="http://www.iesjabalcuz.es/web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3ymtxGPHOo&amp;t=49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Q3ymtxGPHOo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blogsaverroes.juntadeandalucia.es/salonvirtualdelestudiante/files/2020/11/requisitos-gm.pdf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s://blogsaverroes.juntadeandalucia.es/salonvirtualdelestudiante/files/2021/01/SOLICITUDES-Y-PROCEDIMIENTOS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logsaverroes.juntadeandalucia.es/salonvirtualdelestudiante/files/2020/11/modalidades.pdf" TargetMode="External"/><Relationship Id="rId5" Type="http://schemas.openxmlformats.org/officeDocument/2006/relationships/hyperlink" Target="https://blogsaverroes.juntadeandalucia.es/salonvirtualdelestudiante/titulos-fp-sve-20/" TargetMode="Externa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logsaverroes.juntadeandalucia.es/salonvirtualdelestudiante/oferta-prov-fp/" TargetMode="External"/><Relationship Id="rId5" Type="http://schemas.openxmlformats.org/officeDocument/2006/relationships/hyperlink" Target="https://blogsaverroes.juntadeandalucia.es/salonvirtualdelestudiante/files/2020/11/catalogo-titulos-fp.pdf" TargetMode="External"/><Relationship Id="rId4" Type="http://schemas.openxmlformats.org/officeDocument/2006/relationships/hyperlink" Target="https://www.juntadeandalucia.es/educacion/secretariavirtual/consulta/oferta-educativa-formacion-profesional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12" Type="http://schemas.openxmlformats.org/officeDocument/2006/relationships/hyperlink" Target="https://blogsaverroes.juntadeandalucia.es/salonvirtualdelestudiante/files/2021/01/SOLICITUDES-Y-PROCEDIMIENTOS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42.jpg"/><Relationship Id="rId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www.juntadeandalucia.es/temas/estudiar/bachillerato/matriculacion.html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www.juntadeandalucia.es/educacion/portals/web/escolarizacion/infantil-a-bachillerato/impresos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www.juntadeandalucia.es/educacion/secretariavirtual/autenticacion/autenticacioniANDE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www.juntadeandalucia.es/educacion/secretariavirtual/accesoTramite/543/" TargetMode="External"/><Relationship Id="rId5" Type="http://schemas.openxmlformats.org/officeDocument/2006/relationships/image" Target="../media/image3.png"/><Relationship Id="rId15" Type="http://schemas.openxmlformats.org/officeDocument/2006/relationships/hyperlink" Target="https://portals.ced.junta-andalucia.es/educacion/portals/delegate/content/7e1d7b27-eaa4-42e7-bfa3-ac436db80ed6/ANEXO%20III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hyperlink" Target="https://pasarela.clave.gob.es/Proxy2/ServiceProvider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hyperlink" Target="https://juntadeandalucia.es/organismos/educacionydeporte/areas/ensenanzas-escolarizacion/bachillerato.html#toc-admisi-n-de-alumnado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6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48.jp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hyperlink" Target="https://www.boe.es/boe/dias/2021/11/17/pdfs/BOE-A-2021-18812.pdf" TargetMode="External"/><Relationship Id="rId18" Type="http://schemas.openxmlformats.org/officeDocument/2006/relationships/hyperlink" Target="https://portals.ced.junta-andalucia.es/educacion/portals/delegate/content/4f4f95d3-8383-4f6e-846b-35b28ad8e660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12" Type="http://schemas.openxmlformats.org/officeDocument/2006/relationships/hyperlink" Target="https://blogsaverroes.juntadeandalucia.es/salonvirtualdelestudiante/" TargetMode="External"/><Relationship Id="rId17" Type="http://schemas.openxmlformats.org/officeDocument/2006/relationships/hyperlink" Target="https://www.todofp.es/inicio.html" TargetMode="External"/><Relationship Id="rId2" Type="http://schemas.openxmlformats.org/officeDocument/2006/relationships/notesSlide" Target="../notesSlides/notesSlide34.xml"/><Relationship Id="rId16" Type="http://schemas.openxmlformats.org/officeDocument/2006/relationships/hyperlink" Target="http://orientaratuhijo.com/wp-content/uploads/2016/09/bertelsmann_guia_padres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hyperlink" Target="https://blogsaverroes.juntadeandalucia.es/salonvirtualdelestudiante/files/2021/09/GUIA_2021_V_6.pdf" TargetMode="External"/><Relationship Id="rId15" Type="http://schemas.openxmlformats.org/officeDocument/2006/relationships/hyperlink" Target="https://juntadeandalucia.es/boja/2020/221/BOJA20-221-00010-13883-01_00181137.pdf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hyperlink" Target="https://juntadeandalucia.es/eboja/2021/507/BOJA21-507-00231-623-01_00184587.pdf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blogsaverroes.juntadeandalucia.es/salonvirtualdelestudiante/files/2021/04/EST-2%C2%BA-BACH.pdf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12" Type="http://schemas.openxmlformats.org/officeDocument/2006/relationships/hyperlink" Target="https://blogsaverroes.juntadeandalucia.es/salonvirtualdelestudiante/files/2021/03/OFERTA-BACHILLERATO-JA%C3%89N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hyperlink" Target="https://blogsaverroes.juntadeandalucia.es/salonvirtualdelestudiante/files/2021/04/EST-1%C2%BA-BACH.pdf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3.png"/><Relationship Id="rId14" Type="http://schemas.openxmlformats.org/officeDocument/2006/relationships/hyperlink" Target="https://blogsaverroes.juntadeandalucia.es/salonvirtualdelestudiante/est-bachillerato-sve-2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379279">
            <a:off x="14744891" y="7866144"/>
            <a:ext cx="3644910" cy="446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774905">
            <a:off x="-1119104" y="-29430"/>
            <a:ext cx="3245721" cy="269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86789">
            <a:off x="16430075" y="5928398"/>
            <a:ext cx="3715850" cy="321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505501">
            <a:off x="-2071453" y="7005622"/>
            <a:ext cx="4142906" cy="455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747105">
            <a:off x="17324189" y="1476245"/>
            <a:ext cx="2974980" cy="460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7558873">
            <a:off x="-1424920" y="6382569"/>
            <a:ext cx="3314934" cy="5751462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752302" y="3032639"/>
            <a:ext cx="16783500" cy="19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79" i="0" u="none" strike="noStrike" cap="none">
                <a:solidFill>
                  <a:srgbClr val="25395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ORIENTACIÓN ACADÉMICA Y PROFESIONAL 4º ESO</a:t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3496241">
            <a:off x="-318177" y="6238743"/>
            <a:ext cx="3021954" cy="251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10">
            <a:alphaModFix amt="67000"/>
          </a:blip>
          <a:srcRect/>
          <a:stretch/>
        </p:blipFill>
        <p:spPr>
          <a:xfrm>
            <a:off x="5292447" y="5784811"/>
            <a:ext cx="7703106" cy="4313739"/>
          </a:xfrm>
          <a:prstGeom prst="rect">
            <a:avLst/>
          </a:prstGeom>
          <a:noFill/>
          <a:ln>
            <a:noFill/>
          </a:ln>
          <a:effectLst>
            <a:outerShdw blurRad="528638" dist="257175" dir="11580000" algn="bl" rotWithShape="0">
              <a:srgbClr val="000000">
                <a:alpha val="52999"/>
              </a:srgbClr>
            </a:outerShdw>
          </a:effectLst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11">
            <a:alphaModFix/>
          </a:blip>
          <a:srcRect b="3368"/>
          <a:stretch/>
        </p:blipFill>
        <p:spPr>
          <a:xfrm>
            <a:off x="1437696" y="272303"/>
            <a:ext cx="16878879" cy="255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113719" y="531891"/>
            <a:ext cx="2040600" cy="204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774905">
            <a:off x="13814313" y="8175435"/>
            <a:ext cx="3245721" cy="269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3213302">
            <a:off x="-1414805" y="-950101"/>
            <a:ext cx="3314934" cy="575146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752302" y="4949508"/>
            <a:ext cx="16783500" cy="8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i="0" u="none" strike="noStrike" cap="none">
                <a:solidFill>
                  <a:srgbClr val="13D6BF"/>
                </a:solidFill>
                <a:latin typeface="Open Sans"/>
                <a:ea typeface="Open Sans"/>
                <a:cs typeface="Open Sans"/>
                <a:sym typeface="Open Sans"/>
              </a:rPr>
              <a:t>I.E.S. SANTA TERESA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11302">
            <a:off x="-786859" y="-31933"/>
            <a:ext cx="2551767" cy="395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024650">
            <a:off x="14649530" y="-1261844"/>
            <a:ext cx="3826038" cy="420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707836" flipH="1">
            <a:off x="17360693" y="6107745"/>
            <a:ext cx="2631346" cy="456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72962">
            <a:off x="-426939" y="7975236"/>
            <a:ext cx="2741908" cy="335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22662">
            <a:off x="68336" y="5460500"/>
            <a:ext cx="1751359" cy="1455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584546">
            <a:off x="-354127" y="4290624"/>
            <a:ext cx="1686304" cy="140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184162">
            <a:off x="3193675" y="8612264"/>
            <a:ext cx="2514883" cy="217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2394862">
            <a:off x="5038366" y="8247959"/>
            <a:ext cx="2013463" cy="31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8"/>
          <p:cNvPicPr preferRelativeResize="0"/>
          <p:nvPr/>
        </p:nvPicPr>
        <p:blipFill rotWithShape="1">
          <a:blip r:embed="rId11">
            <a:alphaModFix/>
          </a:blip>
          <a:srcRect l="39437" t="28336" r="27124" b="21248"/>
          <a:stretch/>
        </p:blipFill>
        <p:spPr>
          <a:xfrm>
            <a:off x="2899644" y="-152294"/>
            <a:ext cx="12488712" cy="10591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11302">
            <a:off x="-786859" y="-31933"/>
            <a:ext cx="2551767" cy="395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024650">
            <a:off x="14649530" y="-1261844"/>
            <a:ext cx="3826038" cy="420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707836" flipH="1">
            <a:off x="17360693" y="6107745"/>
            <a:ext cx="2631346" cy="456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72962">
            <a:off x="-426939" y="7975236"/>
            <a:ext cx="2741908" cy="335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22662">
            <a:off x="68336" y="5460500"/>
            <a:ext cx="1751359" cy="1455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584546">
            <a:off x="-354127" y="4290624"/>
            <a:ext cx="1686304" cy="140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184162">
            <a:off x="3193675" y="8612264"/>
            <a:ext cx="2514883" cy="217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2394862">
            <a:off x="5038366" y="8247959"/>
            <a:ext cx="2013463" cy="31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9"/>
          <p:cNvPicPr preferRelativeResize="0"/>
          <p:nvPr/>
        </p:nvPicPr>
        <p:blipFill rotWithShape="1">
          <a:blip r:embed="rId11">
            <a:alphaModFix/>
          </a:blip>
          <a:srcRect l="37798" t="28337" r="25386" b="22399"/>
          <a:stretch/>
        </p:blipFill>
        <p:spPr>
          <a:xfrm>
            <a:off x="1888031" y="-194135"/>
            <a:ext cx="14182594" cy="10675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g1188209d163_0_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11302">
            <a:off x="-786859" y="-31933"/>
            <a:ext cx="2551767" cy="395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1188209d163_0_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024650">
            <a:off x="14649530" y="-1261844"/>
            <a:ext cx="3826038" cy="420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1188209d163_0_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707836" flipH="1">
            <a:off x="17360693" y="6107745"/>
            <a:ext cx="2631346" cy="456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1188209d163_0_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72963">
            <a:off x="-426939" y="7975236"/>
            <a:ext cx="2741908" cy="335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1188209d163_0_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22662">
            <a:off x="68336" y="5460500"/>
            <a:ext cx="1751359" cy="1455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1188209d163_0_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584546">
            <a:off x="-354127" y="4290624"/>
            <a:ext cx="1686304" cy="140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1188209d163_0_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184162">
            <a:off x="3193675" y="8612264"/>
            <a:ext cx="2514883" cy="217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1188209d163_0_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2394862">
            <a:off x="5038366" y="8247959"/>
            <a:ext cx="2013463" cy="31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1188209d163_0_31"/>
          <p:cNvPicPr preferRelativeResize="0"/>
          <p:nvPr/>
        </p:nvPicPr>
        <p:blipFill rotWithShape="1">
          <a:blip r:embed="rId11">
            <a:alphaModFix/>
          </a:blip>
          <a:srcRect l="17487" t="22913" r="17933" b="14465"/>
          <a:stretch/>
        </p:blipFill>
        <p:spPr>
          <a:xfrm>
            <a:off x="652625" y="511855"/>
            <a:ext cx="16982726" cy="9263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g1188209d163_0_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11302">
            <a:off x="-786859" y="-31933"/>
            <a:ext cx="2551767" cy="395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1188209d163_0_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024650">
            <a:off x="14649530" y="-1261844"/>
            <a:ext cx="3826038" cy="420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1188209d163_0_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707836" flipH="1">
            <a:off x="17360693" y="6107745"/>
            <a:ext cx="2631346" cy="456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1188209d163_0_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72963">
            <a:off x="-426939" y="7975236"/>
            <a:ext cx="2741908" cy="335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1188209d163_0_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22662">
            <a:off x="68336" y="5460500"/>
            <a:ext cx="1751359" cy="1455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1188209d163_0_5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584546">
            <a:off x="-354127" y="4290624"/>
            <a:ext cx="1686304" cy="140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1188209d163_0_5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184162">
            <a:off x="3193675" y="8612264"/>
            <a:ext cx="2514883" cy="217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1188209d163_0_5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2394862">
            <a:off x="5038366" y="8247959"/>
            <a:ext cx="2013463" cy="31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1188209d163_0_54"/>
          <p:cNvPicPr preferRelativeResize="0"/>
          <p:nvPr/>
        </p:nvPicPr>
        <p:blipFill rotWithShape="1">
          <a:blip r:embed="rId11">
            <a:alphaModFix/>
          </a:blip>
          <a:srcRect l="16126" t="19653" r="18688" b="19931"/>
          <a:stretch/>
        </p:blipFill>
        <p:spPr>
          <a:xfrm>
            <a:off x="1006675" y="569125"/>
            <a:ext cx="17033251" cy="887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g1188209d163_0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11302">
            <a:off x="-786859" y="-31933"/>
            <a:ext cx="2551767" cy="395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1188209d163_0_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024650">
            <a:off x="14649530" y="-1261844"/>
            <a:ext cx="3826038" cy="420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1188209d163_0_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707836" flipH="1">
            <a:off x="17360693" y="6107745"/>
            <a:ext cx="2631346" cy="456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1188209d163_0_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72963">
            <a:off x="-426939" y="7975236"/>
            <a:ext cx="2741908" cy="335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1188209d163_0_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22662">
            <a:off x="68336" y="5460500"/>
            <a:ext cx="1751359" cy="1455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1188209d163_0_4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584546">
            <a:off x="-354127" y="4290624"/>
            <a:ext cx="1686304" cy="140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1188209d163_0_4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184162">
            <a:off x="3193675" y="8612264"/>
            <a:ext cx="2514883" cy="217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1188209d163_0_4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2394862">
            <a:off x="5038366" y="8247959"/>
            <a:ext cx="2013463" cy="31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1188209d163_0_43"/>
          <p:cNvPicPr preferRelativeResize="0"/>
          <p:nvPr/>
        </p:nvPicPr>
        <p:blipFill rotWithShape="1">
          <a:blip r:embed="rId11">
            <a:alphaModFix/>
          </a:blip>
          <a:srcRect l="17487" t="22909" r="17500" b="16674"/>
          <a:stretch/>
        </p:blipFill>
        <p:spPr>
          <a:xfrm>
            <a:off x="849375" y="548713"/>
            <a:ext cx="16998202" cy="8884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1188209d163_0_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11302">
            <a:off x="-786859" y="-31933"/>
            <a:ext cx="2551767" cy="395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1188209d163_0_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024650">
            <a:off x="14649530" y="-1261844"/>
            <a:ext cx="3826038" cy="420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1188209d163_0_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707836" flipH="1">
            <a:off x="17360693" y="6107745"/>
            <a:ext cx="2631346" cy="456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1188209d163_0_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72963">
            <a:off x="-426939" y="7975236"/>
            <a:ext cx="2741908" cy="335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1188209d163_0_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22662">
            <a:off x="68336" y="5460500"/>
            <a:ext cx="1751359" cy="1455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1188209d163_0_6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584546">
            <a:off x="-354127" y="4290624"/>
            <a:ext cx="1686304" cy="140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1188209d163_0_6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184162">
            <a:off x="3193675" y="8612264"/>
            <a:ext cx="2514883" cy="217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1188209d163_0_6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2394862">
            <a:off x="5038366" y="8247959"/>
            <a:ext cx="2013463" cy="31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1188209d163_0_67"/>
          <p:cNvPicPr preferRelativeResize="0"/>
          <p:nvPr/>
        </p:nvPicPr>
        <p:blipFill rotWithShape="1">
          <a:blip r:embed="rId11">
            <a:alphaModFix/>
          </a:blip>
          <a:srcRect l="16123" t="22909" r="18013" b="16674"/>
          <a:stretch/>
        </p:blipFill>
        <p:spPr>
          <a:xfrm>
            <a:off x="461400" y="511063"/>
            <a:ext cx="17365200" cy="8960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g1188209d163_0_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11302">
            <a:off x="-786859" y="-31933"/>
            <a:ext cx="2551767" cy="395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1188209d163_0_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024650">
            <a:off x="14649530" y="-1261844"/>
            <a:ext cx="3826038" cy="420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1188209d163_0_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707836" flipH="1">
            <a:off x="17360693" y="6107745"/>
            <a:ext cx="2631346" cy="456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1188209d163_0_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72963">
            <a:off x="-426939" y="7975236"/>
            <a:ext cx="2741908" cy="335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1188209d163_0_7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22662">
            <a:off x="68336" y="5460500"/>
            <a:ext cx="1751359" cy="1455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1188209d163_0_7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584546">
            <a:off x="-354127" y="4290624"/>
            <a:ext cx="1686304" cy="140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1188209d163_0_7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184162">
            <a:off x="3193675" y="8612264"/>
            <a:ext cx="2514883" cy="217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1188209d163_0_7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2394862">
            <a:off x="5038366" y="8247959"/>
            <a:ext cx="2013463" cy="31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1188209d163_0_79"/>
          <p:cNvPicPr preferRelativeResize="0"/>
          <p:nvPr/>
        </p:nvPicPr>
        <p:blipFill rotWithShape="1">
          <a:blip r:embed="rId11">
            <a:alphaModFix/>
          </a:blip>
          <a:srcRect l="17486" t="18991" r="18225" b="18162"/>
          <a:stretch/>
        </p:blipFill>
        <p:spPr>
          <a:xfrm>
            <a:off x="1389125" y="607563"/>
            <a:ext cx="15944626" cy="876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g1188209d163_0_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11302">
            <a:off x="-786859" y="-31933"/>
            <a:ext cx="2551767" cy="395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1188209d163_0_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024650">
            <a:off x="14649530" y="-1261844"/>
            <a:ext cx="3826038" cy="420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1188209d163_0_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707836" flipH="1">
            <a:off x="17360693" y="6107745"/>
            <a:ext cx="2631346" cy="456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1188209d163_0_9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72963">
            <a:off x="-426939" y="7975236"/>
            <a:ext cx="2741908" cy="335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1188209d163_0_9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22662">
            <a:off x="68336" y="5460500"/>
            <a:ext cx="1751359" cy="1455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1188209d163_0_9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584546">
            <a:off x="-354127" y="4290624"/>
            <a:ext cx="1686304" cy="140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1188209d163_0_9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184162">
            <a:off x="3193675" y="8612264"/>
            <a:ext cx="2514883" cy="217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1188209d163_0_9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2394862">
            <a:off x="5038366" y="8247959"/>
            <a:ext cx="2013463" cy="31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1188209d163_0_91"/>
          <p:cNvPicPr preferRelativeResize="0"/>
          <p:nvPr/>
        </p:nvPicPr>
        <p:blipFill rotWithShape="1">
          <a:blip r:embed="rId11">
            <a:alphaModFix/>
          </a:blip>
          <a:srcRect l="17793" t="19650" r="18107" b="14912"/>
          <a:stretch/>
        </p:blipFill>
        <p:spPr>
          <a:xfrm>
            <a:off x="1123175" y="0"/>
            <a:ext cx="16041648" cy="921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1188209d163_0_91"/>
          <p:cNvPicPr preferRelativeResize="0"/>
          <p:nvPr/>
        </p:nvPicPr>
        <p:blipFill rotWithShape="1">
          <a:blip r:embed="rId12">
            <a:alphaModFix/>
          </a:blip>
          <a:srcRect l="24322" t="41756" r="25886" b="25544"/>
          <a:stretch/>
        </p:blipFill>
        <p:spPr>
          <a:xfrm>
            <a:off x="246625" y="227475"/>
            <a:ext cx="7366752" cy="272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10"/>
          <p:cNvPicPr preferRelativeResize="0"/>
          <p:nvPr/>
        </p:nvPicPr>
        <p:blipFill rotWithShape="1">
          <a:blip r:embed="rId3">
            <a:alphaModFix/>
          </a:blip>
          <a:srcRect l="17770" r="12692" b="15604"/>
          <a:stretch/>
        </p:blipFill>
        <p:spPr>
          <a:xfrm>
            <a:off x="2011268" y="292976"/>
            <a:ext cx="14265463" cy="9739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558873">
            <a:off x="-2150946" y="6382569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608861">
            <a:off x="-1534598" y="-1847031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00000">
            <a:off x="16630533" y="-1847031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554904">
            <a:off x="15961440" y="5362455"/>
            <a:ext cx="3314934" cy="5751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g1188209d163_0_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558873">
            <a:off x="-2150946" y="6382568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1188209d163_0_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608861">
            <a:off x="-2742912" y="-2053240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1188209d163_0_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00000">
            <a:off x="16630533" y="-1847031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1188209d163_0_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554904">
            <a:off x="15961440" y="5362454"/>
            <a:ext cx="3314934" cy="575146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1188209d163_0_116"/>
          <p:cNvSpPr txBox="1"/>
          <p:nvPr/>
        </p:nvSpPr>
        <p:spPr>
          <a:xfrm>
            <a:off x="1491911" y="33716"/>
            <a:ext cx="15039000" cy="8525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latin typeface="Open Sans"/>
                <a:ea typeface="Open Sans"/>
                <a:cs typeface="Open Sans"/>
                <a:sym typeface="Open Sans"/>
              </a:rPr>
              <a:t>    </a:t>
            </a:r>
            <a:r>
              <a:rPr lang="en-US" sz="6600" b="1" u="sng" dirty="0">
                <a:latin typeface="Open Sans"/>
                <a:ea typeface="Open Sans"/>
                <a:cs typeface="Open Sans"/>
                <a:sym typeface="Open Sans"/>
              </a:rPr>
              <a:t>IES ADSCRITOS:</a:t>
            </a:r>
            <a:r>
              <a:rPr lang="en-US" sz="6600" b="1" dirty="0"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00" b="1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600" b="1" dirty="0">
                <a:solidFill>
                  <a:srgbClr val="13D6BF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IES JABALCUZ</a:t>
            </a:r>
            <a:r>
              <a:rPr lang="en-US" sz="6600" b="1" dirty="0">
                <a:latin typeface="Open Sans"/>
                <a:ea typeface="Open Sans"/>
                <a:cs typeface="Open Sans"/>
                <a:sym typeface="Open Sans"/>
                <a:hlinkClick r:id="rId4"/>
              </a:rPr>
              <a:t> </a:t>
            </a:r>
            <a:r>
              <a:rPr lang="en-US" sz="6600" b="1" dirty="0">
                <a:latin typeface="Open Sans"/>
                <a:ea typeface="Open Sans"/>
                <a:cs typeface="Open Sans"/>
                <a:sym typeface="Open Sans"/>
              </a:rPr>
              <a:t>: 15 de </a:t>
            </a:r>
            <a:r>
              <a:rPr lang="en-US" sz="6600" b="1" dirty="0" err="1">
                <a:latin typeface="Open Sans"/>
                <a:ea typeface="Open Sans"/>
                <a:cs typeface="Open Sans"/>
                <a:sym typeface="Open Sans"/>
              </a:rPr>
              <a:t>marzo</a:t>
            </a:r>
            <a:endParaRPr lang="en-US" sz="6600" b="1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6600" b="1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6600" b="1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6600" b="1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6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IES EL VALLE:</a:t>
            </a:r>
            <a:endParaRPr sz="6600" b="1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latin typeface="Open Sans"/>
                <a:ea typeface="Open Sans"/>
                <a:cs typeface="Open Sans"/>
                <a:sym typeface="Open Sans"/>
              </a:rPr>
              <a:t>    </a:t>
            </a:r>
            <a:endParaRPr sz="6600" b="1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>
            <a:hlinkClick r:id="rId5"/>
            <a:extLst>
              <a:ext uri="{FF2B5EF4-FFF2-40B4-BE49-F238E27FC236}">
                <a16:creationId xmlns:a16="http://schemas.microsoft.com/office/drawing/2014/main" id="{B1D302B2-88F4-433A-ACF9-4F93B57BD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9014" y="4241637"/>
            <a:ext cx="7502113" cy="58025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38362" t="28082" r="23975" b="21563"/>
          <a:stretch/>
        </p:blipFill>
        <p:spPr>
          <a:xfrm>
            <a:off x="2807386" y="467012"/>
            <a:ext cx="12571659" cy="8247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558873">
            <a:off x="-2150946" y="6382569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608861">
            <a:off x="-1534598" y="-1847031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700000">
            <a:off x="16630533" y="-1847031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554904">
            <a:off x="15961440" y="5362455"/>
            <a:ext cx="3314934" cy="575146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 txBox="1"/>
          <p:nvPr/>
        </p:nvSpPr>
        <p:spPr>
          <a:xfrm>
            <a:off x="2039560" y="8698242"/>
            <a:ext cx="14107309" cy="112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i="0" u="sng" strike="noStrike" cap="none" dirty="0">
                <a:solidFill>
                  <a:srgbClr val="EB1515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¿</a:t>
            </a:r>
            <a:r>
              <a:rPr lang="en-US" sz="5199" b="1" i="0" u="sng" strike="noStrike" cap="none" dirty="0" err="1">
                <a:solidFill>
                  <a:srgbClr val="EB1515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Cómo</a:t>
            </a:r>
            <a:r>
              <a:rPr lang="en-US" sz="5199" b="1" i="0" u="sng" strike="noStrike" cap="none" dirty="0">
                <a:solidFill>
                  <a:srgbClr val="EB1515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 </a:t>
            </a:r>
            <a:r>
              <a:rPr lang="en-US" sz="5199" b="1" i="0" u="sng" strike="noStrike" cap="none" dirty="0" err="1">
                <a:solidFill>
                  <a:srgbClr val="EB1515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tomar</a:t>
            </a:r>
            <a:r>
              <a:rPr lang="en-US" sz="5199" b="1" i="0" u="sng" strike="noStrike" cap="none" dirty="0">
                <a:solidFill>
                  <a:srgbClr val="EB1515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 </a:t>
            </a:r>
            <a:r>
              <a:rPr lang="en-US" sz="5199" b="1" i="0" u="sng" strike="noStrike" cap="none" dirty="0" err="1">
                <a:solidFill>
                  <a:srgbClr val="EB1515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una</a:t>
            </a:r>
            <a:r>
              <a:rPr lang="en-US" sz="5199" b="1" i="0" u="sng" strike="noStrike" cap="none" dirty="0">
                <a:solidFill>
                  <a:srgbClr val="EB1515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 </a:t>
            </a:r>
            <a:r>
              <a:rPr lang="en-US" sz="5199" b="1" i="0" u="sng" strike="noStrike" cap="none" dirty="0" err="1">
                <a:solidFill>
                  <a:srgbClr val="EB1515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decisión</a:t>
            </a:r>
            <a:r>
              <a:rPr lang="en-US" sz="5199" b="1" i="0" u="sng" strike="noStrike" cap="none" dirty="0">
                <a:solidFill>
                  <a:srgbClr val="EB1515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 </a:t>
            </a:r>
            <a:r>
              <a:rPr lang="en-US" sz="5199" b="1" i="0" u="sng" strike="noStrike" cap="none" dirty="0" err="1">
                <a:solidFill>
                  <a:srgbClr val="EB1515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vocacional</a:t>
            </a:r>
            <a:r>
              <a:rPr lang="en-US" sz="5199" b="1" i="0" u="sng" strike="noStrike" cap="none" dirty="0">
                <a:solidFill>
                  <a:srgbClr val="EB1515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?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g1188209d163_0_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558873">
            <a:off x="-2150946" y="6382568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1188209d163_0_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608861">
            <a:off x="-2273815" y="-1940862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1188209d163_0_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00000">
            <a:off x="17124043" y="-1940863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1188209d163_0_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554904">
            <a:off x="15961440" y="5362454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1188209d163_0_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7600" y="2615406"/>
            <a:ext cx="10861245" cy="445247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1188209d163_0_149"/>
          <p:cNvSpPr txBox="1"/>
          <p:nvPr/>
        </p:nvSpPr>
        <p:spPr>
          <a:xfrm>
            <a:off x="2128350" y="934869"/>
            <a:ext cx="14031300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FORMACIÓN PROFESIONAL</a:t>
            </a:r>
            <a:endParaRPr sz="88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1188209d163_0_149"/>
          <p:cNvSpPr txBox="1"/>
          <p:nvPr/>
        </p:nvSpPr>
        <p:spPr>
          <a:xfrm>
            <a:off x="3864595" y="7497067"/>
            <a:ext cx="4044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u="sng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MODALIDADES</a:t>
            </a:r>
            <a:endParaRPr sz="3400" b="1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g1188209d163_0_149"/>
          <p:cNvSpPr txBox="1"/>
          <p:nvPr/>
        </p:nvSpPr>
        <p:spPr>
          <a:xfrm>
            <a:off x="6318775" y="8346750"/>
            <a:ext cx="66018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u="sng">
                <a:solidFill>
                  <a:srgbClr val="249248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SOLICITUD Y PROCEDIMIENTOS</a:t>
            </a:r>
            <a:endParaRPr sz="2900" b="1">
              <a:solidFill>
                <a:srgbClr val="2492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g1188209d163_0_149"/>
          <p:cNvSpPr txBox="1"/>
          <p:nvPr/>
        </p:nvSpPr>
        <p:spPr>
          <a:xfrm>
            <a:off x="11464725" y="8919750"/>
            <a:ext cx="4499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sng">
                <a:solidFill>
                  <a:srgbClr val="EF401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REQUISITOS CFGM</a:t>
            </a:r>
            <a:endParaRPr sz="3200" b="1">
              <a:solidFill>
                <a:srgbClr val="EF40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g1188209d163_0_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558873">
            <a:off x="-2150946" y="6382568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1188209d163_0_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608861">
            <a:off x="-1534598" y="-1847031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1188209d163_0_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00000">
            <a:off x="16630533" y="-1847031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1188209d163_0_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554904">
            <a:off x="15961440" y="5362454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1188209d163_0_127"/>
          <p:cNvPicPr preferRelativeResize="0"/>
          <p:nvPr/>
        </p:nvPicPr>
        <p:blipFill rotWithShape="1">
          <a:blip r:embed="rId4">
            <a:alphaModFix/>
          </a:blip>
          <a:srcRect l="26042" t="29473" r="26805" b="36595"/>
          <a:stretch/>
        </p:blipFill>
        <p:spPr>
          <a:xfrm>
            <a:off x="771026" y="1706075"/>
            <a:ext cx="16984027" cy="687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g1188209d163_0_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558873">
            <a:off x="-2150946" y="6382568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1188209d163_0_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608861">
            <a:off x="-1534598" y="-1847031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1188209d163_0_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00000">
            <a:off x="16630533" y="-1847031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1188209d163_0_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554904">
            <a:off x="15961440" y="5362454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1188209d163_0_142"/>
          <p:cNvPicPr preferRelativeResize="0"/>
          <p:nvPr/>
        </p:nvPicPr>
        <p:blipFill rotWithShape="1">
          <a:blip r:embed="rId4">
            <a:alphaModFix/>
          </a:blip>
          <a:srcRect l="24934" t="34347" r="25484" b="16570"/>
          <a:stretch/>
        </p:blipFill>
        <p:spPr>
          <a:xfrm>
            <a:off x="1209251" y="505500"/>
            <a:ext cx="15341150" cy="854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g1188209d163_0_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558873">
            <a:off x="-2150946" y="6382568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1188209d163_0_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608861">
            <a:off x="-1534598" y="-1847031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1188209d163_0_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00000">
            <a:off x="16630533" y="-1847031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1188209d163_0_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554904">
            <a:off x="15961440" y="5362454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1188209d163_0_135"/>
          <p:cNvPicPr preferRelativeResize="0"/>
          <p:nvPr/>
        </p:nvPicPr>
        <p:blipFill rotWithShape="1">
          <a:blip r:embed="rId4">
            <a:alphaModFix/>
          </a:blip>
          <a:srcRect l="18532" t="17067" r="19297" b="12405"/>
          <a:stretch/>
        </p:blipFill>
        <p:spPr>
          <a:xfrm>
            <a:off x="1452282" y="636901"/>
            <a:ext cx="15491012" cy="8937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g1188209d163_0_1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558873">
            <a:off x="-2150946" y="6382568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1188209d163_0_1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608861">
            <a:off x="-1534598" y="-1847031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1188209d163_0_1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00000">
            <a:off x="16630533" y="-1847031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1188209d163_0_1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554904">
            <a:off x="15961440" y="5362454"/>
            <a:ext cx="3314934" cy="5751463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1188209d163_0_195"/>
          <p:cNvSpPr txBox="1"/>
          <p:nvPr/>
        </p:nvSpPr>
        <p:spPr>
          <a:xfrm>
            <a:off x="834075" y="4700425"/>
            <a:ext cx="16883700" cy="10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846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 b="1">
                <a:solidFill>
                  <a:srgbClr val="575555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Oferta vigente para el curso 2021/2022 en Oferta Completa: </a:t>
            </a:r>
            <a:r>
              <a:rPr lang="en-US" sz="3100" b="1" u="sng">
                <a:solidFill>
                  <a:schemeClr val="hlink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  <a:hlinkClick r:id="rId4"/>
              </a:rPr>
              <a:t>Pincha aquí</a:t>
            </a:r>
            <a:endParaRPr sz="3100" b="1">
              <a:solidFill>
                <a:srgbClr val="575555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g1188209d163_0_195"/>
          <p:cNvSpPr txBox="1"/>
          <p:nvPr/>
        </p:nvSpPr>
        <p:spPr>
          <a:xfrm>
            <a:off x="1630275" y="787975"/>
            <a:ext cx="152913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u="sng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OFERTA CICLOS FORMATIVOS:</a:t>
            </a:r>
            <a:endParaRPr sz="4500" b="1" u="sng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g1188209d163_0_195"/>
          <p:cNvSpPr txBox="1"/>
          <p:nvPr/>
        </p:nvSpPr>
        <p:spPr>
          <a:xfrm>
            <a:off x="1592325" y="5105575"/>
            <a:ext cx="513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g1188209d163_0_195"/>
          <p:cNvSpPr txBox="1"/>
          <p:nvPr/>
        </p:nvSpPr>
        <p:spPr>
          <a:xfrm>
            <a:off x="5965000" y="2102725"/>
            <a:ext cx="75573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u="sng">
                <a:solidFill>
                  <a:srgbClr val="EB1515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CATÁLOGO DE TÍTULOS</a:t>
            </a:r>
            <a:endParaRPr sz="4300" b="1">
              <a:solidFill>
                <a:srgbClr val="EB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g1188209d163_0_195"/>
          <p:cNvSpPr txBox="1"/>
          <p:nvPr/>
        </p:nvSpPr>
        <p:spPr>
          <a:xfrm>
            <a:off x="3462700" y="3386875"/>
            <a:ext cx="100596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 u="sng">
                <a:solidFill>
                  <a:srgbClr val="0DA229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OFERTA PROVINCIAL FORMACIÓN PROFESIONAL</a:t>
            </a:r>
            <a:endParaRPr sz="3700" b="1">
              <a:solidFill>
                <a:srgbClr val="0DA2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g1188209d163_0_195"/>
          <p:cNvPicPr preferRelativeResize="0"/>
          <p:nvPr/>
        </p:nvPicPr>
        <p:blipFill rotWithShape="1">
          <a:blip r:embed="rId7">
            <a:alphaModFix/>
          </a:blip>
          <a:srcRect l="8725" t="44928" r="67023" b="19742"/>
          <a:stretch/>
        </p:blipFill>
        <p:spPr>
          <a:xfrm>
            <a:off x="6596825" y="5862774"/>
            <a:ext cx="4802275" cy="393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g1188209d163_0_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558873">
            <a:off x="-2150946" y="6382568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1188209d163_0_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608861">
            <a:off x="-1534598" y="-1847031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1188209d163_0_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00000">
            <a:off x="16630533" y="-1847031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g1188209d163_0_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554904">
            <a:off x="15961440" y="5362454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1188209d163_0_167"/>
          <p:cNvPicPr preferRelativeResize="0"/>
          <p:nvPr/>
        </p:nvPicPr>
        <p:blipFill rotWithShape="1">
          <a:blip r:embed="rId4">
            <a:alphaModFix/>
          </a:blip>
          <a:srcRect l="23386" t="23248" r="27356" b="16568"/>
          <a:stretch/>
        </p:blipFill>
        <p:spPr>
          <a:xfrm>
            <a:off x="2309423" y="404401"/>
            <a:ext cx="13423636" cy="8685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g1188209d163_0_2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558873">
            <a:off x="-2150946" y="6382568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1188209d163_0_2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608861">
            <a:off x="-1534598" y="-1847031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1188209d163_0_2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00000">
            <a:off x="16630533" y="-1847031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1188209d163_0_2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554904">
            <a:off x="15961440" y="5362454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g1188209d163_0_262"/>
          <p:cNvPicPr preferRelativeResize="0"/>
          <p:nvPr/>
        </p:nvPicPr>
        <p:blipFill rotWithShape="1">
          <a:blip r:embed="rId4">
            <a:alphaModFix/>
          </a:blip>
          <a:srcRect l="25727" t="29475" r="26468" b="10676"/>
          <a:stretch/>
        </p:blipFill>
        <p:spPr>
          <a:xfrm>
            <a:off x="2957200" y="720325"/>
            <a:ext cx="12561773" cy="8846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594385">
            <a:off x="486523" y="819687"/>
            <a:ext cx="2583043" cy="400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488761">
            <a:off x="16116595" y="-97911"/>
            <a:ext cx="3338536" cy="3672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000593">
            <a:off x="16587178" y="1886691"/>
            <a:ext cx="2397369" cy="3714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834616" flipH="1">
            <a:off x="15905869" y="5394667"/>
            <a:ext cx="3259437" cy="565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8512981">
            <a:off x="14985786" y="-380603"/>
            <a:ext cx="2435223" cy="202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569119">
            <a:off x="-799234" y="6312470"/>
            <a:ext cx="3655869" cy="4478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35259">
            <a:off x="-162808" y="4206730"/>
            <a:ext cx="3881705" cy="335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4806876">
            <a:off x="3041987" y="8913284"/>
            <a:ext cx="2436546" cy="202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1"/>
          <p:cNvPicPr preferRelativeResize="0"/>
          <p:nvPr/>
        </p:nvPicPr>
        <p:blipFill rotWithShape="1">
          <a:blip r:embed="rId11">
            <a:alphaModFix/>
          </a:blip>
          <a:srcRect l="2819" r="2819"/>
          <a:stretch/>
        </p:blipFill>
        <p:spPr>
          <a:xfrm>
            <a:off x="5466656" y="5006689"/>
            <a:ext cx="6966589" cy="4918869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11"/>
          <p:cNvSpPr txBox="1"/>
          <p:nvPr/>
        </p:nvSpPr>
        <p:spPr>
          <a:xfrm>
            <a:off x="-227378" y="2164005"/>
            <a:ext cx="17966100" cy="3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34761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64937" marR="0" lvl="1" indent="-482468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EB1515"/>
              </a:buClr>
              <a:buSzPts val="4469"/>
              <a:buFont typeface="Arial"/>
              <a:buChar char="•"/>
            </a:pPr>
            <a:r>
              <a:rPr lang="en-US" sz="4469" b="1" i="0" u="none" strike="noStrike" cap="none">
                <a:solidFill>
                  <a:srgbClr val="EB1515"/>
                </a:solidFill>
              </a:rPr>
              <a:t>BACHILLERATO</a:t>
            </a:r>
            <a:r>
              <a:rPr lang="en-US" sz="4469" b="0" i="0" u="none" strike="noStrike" cap="none">
                <a:solidFill>
                  <a:srgbClr val="253955"/>
                </a:solidFill>
                <a:latin typeface="Arial"/>
                <a:ea typeface="Arial"/>
                <a:cs typeface="Arial"/>
                <a:sym typeface="Arial"/>
              </a:rPr>
              <a:t>:  Solicitud: </a:t>
            </a:r>
            <a:r>
              <a:rPr lang="en-US" sz="4469" b="0" i="0" u="sng" strike="noStrike" cap="none">
                <a:solidFill>
                  <a:srgbClr val="253955"/>
                </a:solidFill>
                <a:latin typeface="Arial"/>
                <a:ea typeface="Arial"/>
                <a:cs typeface="Arial"/>
                <a:sym typeface="Arial"/>
              </a:rPr>
              <a:t>MARZO</a:t>
            </a:r>
            <a:r>
              <a:rPr lang="en-US" sz="4469" b="0" i="0" u="none" strike="noStrike" cap="none">
                <a:solidFill>
                  <a:srgbClr val="253955"/>
                </a:solidFill>
                <a:latin typeface="Arial"/>
                <a:ea typeface="Arial"/>
                <a:cs typeface="Arial"/>
                <a:sym typeface="Arial"/>
              </a:rPr>
              <a:t>    Matrícula: </a:t>
            </a:r>
            <a:r>
              <a:rPr lang="en-US" sz="4469" b="0" i="0" u="sng" strike="noStrike" cap="none">
                <a:solidFill>
                  <a:srgbClr val="253955"/>
                </a:solidFill>
                <a:latin typeface="Arial"/>
                <a:ea typeface="Arial"/>
                <a:cs typeface="Arial"/>
                <a:sym typeface="Arial"/>
              </a:rPr>
              <a:t>JULIO</a:t>
            </a:r>
            <a:endParaRPr/>
          </a:p>
          <a:p>
            <a:pPr marL="964937" marR="0" lvl="1" indent="-482468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253955"/>
              </a:buClr>
              <a:buSzPts val="4469"/>
              <a:buFont typeface="Arial"/>
              <a:buChar char="•"/>
            </a:pPr>
            <a:r>
              <a:rPr lang="en-US" sz="4469" b="0" i="0" u="none" strike="noStrike" cap="none">
                <a:solidFill>
                  <a:srgbClr val="253955"/>
                </a:solidFill>
                <a:latin typeface="Arial"/>
                <a:ea typeface="Arial"/>
                <a:cs typeface="Arial"/>
                <a:sym typeface="Arial"/>
              </a:rPr>
              <a:t>CICLOS FPGM: </a:t>
            </a:r>
            <a:r>
              <a:rPr lang="en-US" sz="4469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2"/>
              </a:rPr>
              <a:t>Solicitud: JUNIO</a:t>
            </a:r>
            <a:r>
              <a:rPr lang="en-US" sz="4469" b="0" i="0" u="none" strike="noStrike" cap="none">
                <a:solidFill>
                  <a:srgbClr val="253955"/>
                </a:solidFill>
                <a:latin typeface="Arial"/>
                <a:ea typeface="Arial"/>
                <a:cs typeface="Arial"/>
                <a:sym typeface="Arial"/>
              </a:rPr>
              <a:t>        Matrícula: JULIO</a:t>
            </a:r>
            <a:endParaRPr/>
          </a:p>
          <a:p>
            <a:pPr marL="0" marR="0" lvl="0" indent="0" algn="ctr" rtl="0">
              <a:lnSpc>
                <a:spcPct val="212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69" b="0" i="0" u="none" strike="noStrike" cap="none">
              <a:solidFill>
                <a:srgbClr val="2539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1"/>
          <p:cNvSpPr txBox="1"/>
          <p:nvPr/>
        </p:nvSpPr>
        <p:spPr>
          <a:xfrm>
            <a:off x="4204977" y="645175"/>
            <a:ext cx="88842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0" i="0" u="sng" strike="noStrike" cap="none">
                <a:solidFill>
                  <a:srgbClr val="25395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CALENDARIO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379279">
            <a:off x="14744891" y="7866144"/>
            <a:ext cx="3644910" cy="446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774905">
            <a:off x="11712180" y="8598389"/>
            <a:ext cx="3245721" cy="269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86789">
            <a:off x="16430075" y="5928398"/>
            <a:ext cx="3715850" cy="321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505501">
            <a:off x="-770070" y="-1595120"/>
            <a:ext cx="4142906" cy="455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747105">
            <a:off x="-1254943" y="140803"/>
            <a:ext cx="2974980" cy="460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7558873">
            <a:off x="-1002731" y="2804131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3496241">
            <a:off x="351499" y="-128361"/>
            <a:ext cx="3021954" cy="251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6747105">
            <a:off x="16948834" y="2047996"/>
            <a:ext cx="2974980" cy="460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2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t="5699" b="9996"/>
          <a:stretch/>
        </p:blipFill>
        <p:spPr>
          <a:xfrm>
            <a:off x="2222577" y="2879423"/>
            <a:ext cx="14344770" cy="6802344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12"/>
          <p:cNvSpPr txBox="1"/>
          <p:nvPr/>
        </p:nvSpPr>
        <p:spPr>
          <a:xfrm>
            <a:off x="4424981" y="596582"/>
            <a:ext cx="10468273" cy="778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99" b="1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ESCOLARIZACIÓN AL BACHILLERATO</a:t>
            </a:r>
            <a:endParaRPr/>
          </a:p>
        </p:txBody>
      </p:sp>
      <p:sp>
        <p:nvSpPr>
          <p:cNvPr id="408" name="Google Shape;408;p12"/>
          <p:cNvSpPr txBox="1"/>
          <p:nvPr/>
        </p:nvSpPr>
        <p:spPr>
          <a:xfrm>
            <a:off x="4960000" y="1838175"/>
            <a:ext cx="7333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i="0" u="sng" strike="noStrike" cap="none">
                <a:solidFill>
                  <a:srgbClr val="EB1515"/>
                </a:solidFill>
                <a:latin typeface="Open Sans"/>
                <a:ea typeface="Open Sans"/>
                <a:cs typeface="Open Sans"/>
                <a:sym typeface="Open Sans"/>
              </a:rPr>
              <a:t>DEL 1 AL 31 MARZO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379279">
            <a:off x="14744891" y="7866144"/>
            <a:ext cx="3644910" cy="446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774905">
            <a:off x="11712180" y="8598389"/>
            <a:ext cx="3245721" cy="269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86789">
            <a:off x="16430075" y="5928398"/>
            <a:ext cx="3715850" cy="321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505501">
            <a:off x="-770070" y="-1595120"/>
            <a:ext cx="4142906" cy="455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747105">
            <a:off x="-1254943" y="140803"/>
            <a:ext cx="2974980" cy="460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7558873">
            <a:off x="-1002731" y="2804131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3496241">
            <a:off x="351499" y="-128361"/>
            <a:ext cx="3021954" cy="251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6747105">
            <a:off x="16948834" y="2047996"/>
            <a:ext cx="2974980" cy="460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13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t="5014" b="13267"/>
          <a:stretch/>
        </p:blipFill>
        <p:spPr>
          <a:xfrm>
            <a:off x="1600827" y="3012236"/>
            <a:ext cx="15086345" cy="6934603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13"/>
          <p:cNvSpPr txBox="1"/>
          <p:nvPr/>
        </p:nvSpPr>
        <p:spPr>
          <a:xfrm>
            <a:off x="4424981" y="596582"/>
            <a:ext cx="10468273" cy="778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99" b="1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ESCOLARIZACIÓN AL BACHILLERATO</a:t>
            </a:r>
            <a:endParaRPr/>
          </a:p>
        </p:txBody>
      </p:sp>
      <p:sp>
        <p:nvSpPr>
          <p:cNvPr id="423" name="Google Shape;423;p13"/>
          <p:cNvSpPr txBox="1"/>
          <p:nvPr/>
        </p:nvSpPr>
        <p:spPr>
          <a:xfrm>
            <a:off x="4878100" y="1838175"/>
            <a:ext cx="7415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i="0" u="none" strike="noStrike" cap="none">
                <a:solidFill>
                  <a:srgbClr val="EB1515"/>
                </a:solidFill>
                <a:latin typeface="Open Sans"/>
                <a:ea typeface="Open Sans"/>
                <a:cs typeface="Open Sans"/>
                <a:sym typeface="Open Sans"/>
              </a:rPr>
              <a:t>DEL 1 AL 31 MARZO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15477" y="233994"/>
            <a:ext cx="5982133" cy="3985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594385">
            <a:off x="486523" y="819687"/>
            <a:ext cx="2583043" cy="400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488761">
            <a:off x="16116595" y="-97911"/>
            <a:ext cx="3338536" cy="3672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000593">
            <a:off x="16865490" y="6524891"/>
            <a:ext cx="2397369" cy="3714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8834616" flipH="1">
            <a:off x="148325" y="4810266"/>
            <a:ext cx="3259437" cy="565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8512981">
            <a:off x="14985786" y="-380603"/>
            <a:ext cx="2435223" cy="202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35259">
            <a:off x="-831959" y="7373387"/>
            <a:ext cx="3881705" cy="335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4806876">
            <a:off x="-409273" y="8583950"/>
            <a:ext cx="2436546" cy="202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11">
            <a:alphaModFix/>
          </a:blip>
          <a:srcRect l="35104" t="18050" r="11346" b="11244"/>
          <a:stretch/>
        </p:blipFill>
        <p:spPr>
          <a:xfrm>
            <a:off x="3731680" y="392528"/>
            <a:ext cx="13322350" cy="9894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379279">
            <a:off x="14744891" y="7866144"/>
            <a:ext cx="3644910" cy="446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774905">
            <a:off x="11712180" y="8598389"/>
            <a:ext cx="3245721" cy="269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86789">
            <a:off x="16439600" y="5928398"/>
            <a:ext cx="3715850" cy="321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505501">
            <a:off x="-770070" y="-1595120"/>
            <a:ext cx="4142906" cy="455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747105">
            <a:off x="-1254943" y="140803"/>
            <a:ext cx="2974980" cy="460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7558873">
            <a:off x="-1002731" y="2804131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3496241">
            <a:off x="351499" y="-128361"/>
            <a:ext cx="3021954" cy="251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6747105">
            <a:off x="16948834" y="2047996"/>
            <a:ext cx="2974980" cy="460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4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t="4692" b="10080"/>
          <a:stretch/>
        </p:blipFill>
        <p:spPr>
          <a:xfrm>
            <a:off x="3692151" y="3170434"/>
            <a:ext cx="9915764" cy="4753581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14"/>
          <p:cNvSpPr txBox="1"/>
          <p:nvPr/>
        </p:nvSpPr>
        <p:spPr>
          <a:xfrm>
            <a:off x="4356659" y="251360"/>
            <a:ext cx="10468273" cy="778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99" b="1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ESCOLARIZACIÓN AL BACHILLERATO</a:t>
            </a:r>
            <a:endParaRPr/>
          </a:p>
        </p:txBody>
      </p:sp>
      <p:sp>
        <p:nvSpPr>
          <p:cNvPr id="438" name="Google Shape;438;p14"/>
          <p:cNvSpPr txBox="1"/>
          <p:nvPr/>
        </p:nvSpPr>
        <p:spPr>
          <a:xfrm>
            <a:off x="4142190" y="1517303"/>
            <a:ext cx="10033800" cy="12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9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Se puede hacer on line a través de la clave </a:t>
            </a:r>
            <a:r>
              <a:rPr lang="en-US" sz="3409" b="0" i="0" u="sng" strike="noStrike" cap="none">
                <a:solidFill>
                  <a:schemeClr val="hlink"/>
                </a:solidFill>
                <a:latin typeface="Open Sans Light"/>
                <a:ea typeface="Open Sans Light"/>
                <a:cs typeface="Open Sans Light"/>
                <a:sym typeface="Open Sans Light"/>
                <a:hlinkClick r:id="rId13"/>
              </a:rPr>
              <a:t>iANDE</a:t>
            </a:r>
            <a:r>
              <a:rPr lang="en-US" sz="3409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o </a:t>
            </a:r>
            <a:endParaRPr/>
          </a:p>
          <a:p>
            <a:pPr marL="0" marR="0" lvl="0" indent="0" algn="ctr" rtl="0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9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3409" b="0" i="0" u="sng" strike="noStrike" cap="none">
                <a:solidFill>
                  <a:schemeClr val="hlink"/>
                </a:solidFill>
                <a:latin typeface="Open Sans Light"/>
                <a:ea typeface="Open Sans Light"/>
                <a:cs typeface="Open Sans Light"/>
                <a:sym typeface="Open Sans Light"/>
                <a:hlinkClick r:id="rId14"/>
              </a:rPr>
              <a:t>CL@VE-PIN o CL@AVE-PERMANENTE</a:t>
            </a:r>
            <a:endParaRPr/>
          </a:p>
        </p:txBody>
      </p:sp>
      <p:sp>
        <p:nvSpPr>
          <p:cNvPr id="439" name="Google Shape;439;p14"/>
          <p:cNvSpPr txBox="1"/>
          <p:nvPr/>
        </p:nvSpPr>
        <p:spPr>
          <a:xfrm>
            <a:off x="2097851" y="8130250"/>
            <a:ext cx="11500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 bien  presentar en el centro educativo el </a:t>
            </a:r>
            <a:r>
              <a:rPr lang="en-US" sz="3399" b="0" i="0" u="sng" strike="noStrike" cap="none">
                <a:solidFill>
                  <a:schemeClr val="hlink"/>
                </a:solidFill>
                <a:latin typeface="Open Sans Light"/>
                <a:ea typeface="Open Sans Light"/>
                <a:cs typeface="Open Sans Light"/>
                <a:sym typeface="Open Sans Light"/>
                <a:hlinkClick r:id="rId15"/>
              </a:rPr>
              <a:t>ANEXO III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g1188209d163_0_2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379279">
            <a:off x="14744891" y="7866144"/>
            <a:ext cx="3644910" cy="446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g1188209d163_0_2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774905">
            <a:off x="11712180" y="8598389"/>
            <a:ext cx="3245721" cy="269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g1188209d163_0_2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86789">
            <a:off x="16439600" y="5928398"/>
            <a:ext cx="3715850" cy="321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g1188209d163_0_20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505501">
            <a:off x="-770070" y="-1595121"/>
            <a:ext cx="4142906" cy="455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1188209d163_0_20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747105">
            <a:off x="-1254943" y="140803"/>
            <a:ext cx="2974980" cy="460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g1188209d163_0_20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7558873">
            <a:off x="-1002731" y="2804130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g1188209d163_0_20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3496241">
            <a:off x="351499" y="-128361"/>
            <a:ext cx="3021954" cy="251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g1188209d163_0_20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6747105">
            <a:off x="16948834" y="2047996"/>
            <a:ext cx="2974980" cy="4609124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g1188209d163_0_206"/>
          <p:cNvSpPr txBox="1"/>
          <p:nvPr/>
        </p:nvSpPr>
        <p:spPr>
          <a:xfrm>
            <a:off x="4356659" y="251360"/>
            <a:ext cx="10468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99" b="1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ESCOLARIZACIÓN AL BACHILLERATO</a:t>
            </a:r>
            <a:endParaRPr/>
          </a:p>
        </p:txBody>
      </p:sp>
      <p:sp>
        <p:nvSpPr>
          <p:cNvPr id="453" name="Google Shape;453;g1188209d163_0_206"/>
          <p:cNvSpPr txBox="1"/>
          <p:nvPr/>
        </p:nvSpPr>
        <p:spPr>
          <a:xfrm>
            <a:off x="4142190" y="1517303"/>
            <a:ext cx="100338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4" name="Google Shape;454;g1188209d163_0_206"/>
          <p:cNvPicPr preferRelativeResize="0"/>
          <p:nvPr/>
        </p:nvPicPr>
        <p:blipFill rotWithShape="1">
          <a:blip r:embed="rId11">
            <a:alphaModFix/>
          </a:blip>
          <a:srcRect l="19191" t="16238" r="19999" b="7524"/>
          <a:stretch/>
        </p:blipFill>
        <p:spPr>
          <a:xfrm>
            <a:off x="1986828" y="85437"/>
            <a:ext cx="14344550" cy="1011612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g1188209d163_0_206"/>
          <p:cNvSpPr txBox="1"/>
          <p:nvPr/>
        </p:nvSpPr>
        <p:spPr>
          <a:xfrm>
            <a:off x="10281375" y="6051375"/>
            <a:ext cx="43782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ts val="1100"/>
              <a:buNone/>
            </a:pPr>
            <a:r>
              <a:rPr lang="en-US" sz="2750" b="1" u="sng">
                <a:solidFill>
                  <a:schemeClr val="hlink"/>
                </a:solidFill>
                <a:highlight>
                  <a:srgbClr val="FFFFFF"/>
                </a:highlight>
                <a:hlinkClick r:id="rId12"/>
              </a:rPr>
              <a:t>Criterios</a:t>
            </a:r>
            <a:endParaRPr sz="4999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g1188209d163_0_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024650">
            <a:off x="14649530" y="-1261844"/>
            <a:ext cx="3826038" cy="420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g1188209d163_0_1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00001" flipH="1">
            <a:off x="16279042" y="-503669"/>
            <a:ext cx="2631346" cy="456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1188209d163_0_1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422662">
            <a:off x="16719029" y="8799516"/>
            <a:ext cx="1751359" cy="1455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g1188209d163_0_17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84162">
            <a:off x="-825075" y="8326089"/>
            <a:ext cx="2514883" cy="217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g1188209d163_0_176"/>
          <p:cNvPicPr preferRelativeResize="0"/>
          <p:nvPr/>
        </p:nvPicPr>
        <p:blipFill rotWithShape="1">
          <a:blip r:embed="rId7">
            <a:alphaModFix/>
          </a:blip>
          <a:srcRect l="20943" t="17839" r="21644" b="8015"/>
          <a:stretch/>
        </p:blipFill>
        <p:spPr>
          <a:xfrm>
            <a:off x="2138638" y="-71612"/>
            <a:ext cx="14356848" cy="1043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11302">
            <a:off x="16463688" y="4122434"/>
            <a:ext cx="2551767" cy="395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024650">
            <a:off x="14649530" y="-1261844"/>
            <a:ext cx="3826038" cy="420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117704" flipH="1">
            <a:off x="14244004" y="-1084844"/>
            <a:ext cx="2631346" cy="456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72962">
            <a:off x="1299919" y="8042362"/>
            <a:ext cx="2741908" cy="335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22662">
            <a:off x="593454" y="7636866"/>
            <a:ext cx="1751359" cy="1455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584546">
            <a:off x="16896419" y="2554346"/>
            <a:ext cx="1686304" cy="140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184162">
            <a:off x="3193675" y="8612264"/>
            <a:ext cx="2514883" cy="217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2394862">
            <a:off x="5038366" y="8247959"/>
            <a:ext cx="2013463" cy="31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5"/>
          <p:cNvPicPr preferRelativeResize="0"/>
          <p:nvPr/>
        </p:nvPicPr>
        <p:blipFill rotWithShape="1">
          <a:blip r:embed="rId11">
            <a:alphaModFix/>
          </a:blip>
          <a:srcRect b="5124"/>
          <a:stretch/>
        </p:blipFill>
        <p:spPr>
          <a:xfrm>
            <a:off x="-1295219" y="0"/>
            <a:ext cx="5930104" cy="3748408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5"/>
          <p:cNvSpPr txBox="1"/>
          <p:nvPr/>
        </p:nvSpPr>
        <p:spPr>
          <a:xfrm>
            <a:off x="3205527" y="523502"/>
            <a:ext cx="12352200" cy="9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INSTRUCCIONES</a:t>
            </a:r>
            <a:endParaRPr/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 Qui</a:t>
            </a:r>
            <a:r>
              <a:rPr lang="en-US" sz="5199">
                <a:latin typeface="Open Sans"/>
                <a:ea typeface="Open Sans"/>
                <a:cs typeface="Open Sans"/>
                <a:sym typeface="Open Sans"/>
              </a:rPr>
              <a:t>é</a:t>
            </a:r>
            <a:r>
              <a:rPr lang="en-US" sz="51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 eres</a:t>
            </a:r>
            <a:endParaRPr/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 Datos personales</a:t>
            </a:r>
            <a:endParaRPr/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 Datos solicitud</a:t>
            </a:r>
            <a:endParaRPr/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 Información fiscal</a:t>
            </a:r>
            <a:endParaRPr/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en-US" sz="5199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Autorizaciones </a:t>
            </a:r>
            <a:r>
              <a:rPr lang="en-US" sz="5199" b="1" i="0" u="none" strike="noStrike" cap="none">
                <a:solidFill>
                  <a:srgbClr val="EB1515"/>
                </a:solidFill>
                <a:latin typeface="Open Sans"/>
                <a:ea typeface="Open Sans"/>
                <a:cs typeface="Open Sans"/>
                <a:sym typeface="Open Sans"/>
              </a:rPr>
              <a:t>*firma</a:t>
            </a:r>
            <a:endParaRPr/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en-US" sz="5199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Adjuntar documentación</a:t>
            </a:r>
            <a:endParaRPr/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 Confirmar</a:t>
            </a:r>
            <a:endParaRPr/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 Fin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11302">
            <a:off x="15983417" y="7281579"/>
            <a:ext cx="2551767" cy="395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024650">
            <a:off x="14649530" y="-1261844"/>
            <a:ext cx="3826038" cy="4208642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16"/>
          <p:cNvSpPr txBox="1"/>
          <p:nvPr/>
        </p:nvSpPr>
        <p:spPr>
          <a:xfrm>
            <a:off x="806863" y="3566957"/>
            <a:ext cx="179739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50" b="1" i="0" u="sng" strike="noStrike" cap="none" dirty="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GUIA DE ORIENTACIÓN ACADÉMICA Y PROFESIONAL 21-22</a:t>
            </a:r>
            <a:endParaRPr dirty="0">
              <a:solidFill>
                <a:schemeClr val="accent6"/>
              </a:solidFill>
            </a:endParaRPr>
          </a:p>
        </p:txBody>
      </p:sp>
      <p:pic>
        <p:nvPicPr>
          <p:cNvPr id="486" name="Google Shape;486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703461" flipH="1">
            <a:off x="14869918" y="6235453"/>
            <a:ext cx="2631346" cy="456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72962">
            <a:off x="-1003759" y="7729744"/>
            <a:ext cx="2741908" cy="335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4422662">
            <a:off x="-496053" y="7636866"/>
            <a:ext cx="1751359" cy="1455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584546">
            <a:off x="16694792" y="5670101"/>
            <a:ext cx="1686304" cy="140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184162">
            <a:off x="293627" y="8725172"/>
            <a:ext cx="2514883" cy="217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1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2394862">
            <a:off x="-627105" y="6184184"/>
            <a:ext cx="2013463" cy="311945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16"/>
          <p:cNvSpPr txBox="1"/>
          <p:nvPr/>
        </p:nvSpPr>
        <p:spPr>
          <a:xfrm>
            <a:off x="1323650" y="892425"/>
            <a:ext cx="11136900" cy="6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22" b="1" u="sng">
                <a:solidFill>
                  <a:srgbClr val="EB1515"/>
                </a:solidFill>
                <a:latin typeface="Open Sans"/>
                <a:ea typeface="Open Sans"/>
                <a:cs typeface="Open Sans"/>
                <a:sym typeface="Open San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SALÓN VIRTUAL</a:t>
            </a:r>
            <a:r>
              <a:rPr lang="en-US" sz="4522" b="1" i="0" u="sng" strike="noStrike" cap="none">
                <a:solidFill>
                  <a:srgbClr val="EB1515"/>
                </a:solidFill>
                <a:latin typeface="Open Sans"/>
                <a:ea typeface="Open Sans"/>
                <a:cs typeface="Open Sans"/>
                <a:sym typeface="Open San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 ESTUDIANTE</a:t>
            </a:r>
            <a:endParaRPr>
              <a:solidFill>
                <a:srgbClr val="EB1515"/>
              </a:solidFill>
            </a:endParaRPr>
          </a:p>
        </p:txBody>
      </p:sp>
      <p:sp>
        <p:nvSpPr>
          <p:cNvPr id="493" name="Google Shape;493;p16"/>
          <p:cNvSpPr txBox="1"/>
          <p:nvPr/>
        </p:nvSpPr>
        <p:spPr>
          <a:xfrm>
            <a:off x="3688312" y="5532348"/>
            <a:ext cx="3537900" cy="1004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61" b="0" i="0" u="sng" strike="noStrike" cap="none" dirty="0">
                <a:solidFill>
                  <a:srgbClr val="253955"/>
                </a:solidFill>
                <a:latin typeface="Open Sans"/>
                <a:ea typeface="Open Sans"/>
                <a:cs typeface="Open Sans"/>
                <a:sym typeface="Open San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RD 9842021</a:t>
            </a:r>
            <a:endParaRPr dirty="0"/>
          </a:p>
        </p:txBody>
      </p:sp>
      <p:sp>
        <p:nvSpPr>
          <p:cNvPr id="494" name="Google Shape;494;p16"/>
          <p:cNvSpPr txBox="1"/>
          <p:nvPr/>
        </p:nvSpPr>
        <p:spPr>
          <a:xfrm>
            <a:off x="1888031" y="7382405"/>
            <a:ext cx="1078073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i="0" u="sng" strike="noStrike" cap="none" dirty="0">
                <a:solidFill>
                  <a:srgbClr val="253955"/>
                </a:solidFill>
                <a:latin typeface="Open Sans"/>
                <a:ea typeface="Open Sans"/>
                <a:cs typeface="Open Sans"/>
                <a:sym typeface="Open Sans"/>
                <a:hlinkClick r:id="rId14"/>
              </a:rPr>
              <a:t>Orden 15 de </a:t>
            </a:r>
            <a:r>
              <a:rPr lang="en-US" sz="5000" b="0" i="0" u="sng" strike="noStrike" cap="none" dirty="0" err="1">
                <a:solidFill>
                  <a:srgbClr val="253955"/>
                </a:solidFill>
                <a:latin typeface="Open Sans"/>
                <a:ea typeface="Open Sans"/>
                <a:cs typeface="Open Sans"/>
                <a:sym typeface="Open Sans"/>
                <a:hlinkClick r:id="rId14"/>
              </a:rPr>
              <a:t>enero</a:t>
            </a:r>
            <a:r>
              <a:rPr lang="en-US" sz="5000" b="0" i="0" u="sng" strike="noStrike" cap="none" dirty="0">
                <a:solidFill>
                  <a:srgbClr val="253955"/>
                </a:solidFill>
                <a:latin typeface="Open Sans"/>
                <a:ea typeface="Open Sans"/>
                <a:cs typeface="Open Sans"/>
                <a:sym typeface="Open Sans"/>
                <a:hlinkClick r:id="rId14"/>
              </a:rPr>
              <a:t> 202</a:t>
            </a:r>
            <a:r>
              <a:rPr lang="en-US" sz="5000" b="0" i="0" u="none" strike="noStrike" cap="none" dirty="0">
                <a:solidFill>
                  <a:srgbClr val="253955"/>
                </a:solidFill>
                <a:latin typeface="Open Sans"/>
                <a:ea typeface="Open Sans"/>
                <a:cs typeface="Open Sans"/>
                <a:sym typeface="Open Sans"/>
                <a:hlinkClick r:id="rId14"/>
              </a:rPr>
              <a:t>1</a:t>
            </a:r>
            <a:endParaRPr dirty="0"/>
          </a:p>
        </p:txBody>
      </p:sp>
      <p:sp>
        <p:nvSpPr>
          <p:cNvPr id="495" name="Google Shape;495;p16"/>
          <p:cNvSpPr txBox="1"/>
          <p:nvPr/>
        </p:nvSpPr>
        <p:spPr>
          <a:xfrm>
            <a:off x="2803049" y="6448688"/>
            <a:ext cx="7217700" cy="112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0" i="0" u="sng" strike="noStrike" cap="none" dirty="0" err="1">
                <a:solidFill>
                  <a:srgbClr val="253955"/>
                </a:solidFill>
                <a:latin typeface="Open Sans"/>
                <a:ea typeface="Open Sans"/>
                <a:cs typeface="Open Sans"/>
                <a:sym typeface="Open Sans"/>
                <a:hlinkClick r:id="rId15"/>
              </a:rPr>
              <a:t>Decreto</a:t>
            </a:r>
            <a:r>
              <a:rPr lang="en-US" sz="5199" b="0" i="0" u="sng" strike="noStrike" cap="none" dirty="0">
                <a:solidFill>
                  <a:srgbClr val="253955"/>
                </a:solidFill>
                <a:latin typeface="Open Sans"/>
                <a:ea typeface="Open Sans"/>
                <a:cs typeface="Open Sans"/>
                <a:sym typeface="Open Sans"/>
                <a:hlinkClick r:id="rId15"/>
              </a:rPr>
              <a:t> 183/2020</a:t>
            </a:r>
            <a:endParaRPr dirty="0"/>
          </a:p>
        </p:txBody>
      </p:sp>
      <p:sp>
        <p:nvSpPr>
          <p:cNvPr id="496" name="Google Shape;496;p16"/>
          <p:cNvSpPr txBox="1"/>
          <p:nvPr/>
        </p:nvSpPr>
        <p:spPr>
          <a:xfrm>
            <a:off x="564612" y="2759613"/>
            <a:ext cx="17158800" cy="96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sng" strike="noStrike" cap="none" dirty="0">
                <a:solidFill>
                  <a:srgbClr val="CCCC00"/>
                </a:solidFill>
                <a:latin typeface="Open Sans"/>
                <a:ea typeface="Open Sans"/>
                <a:cs typeface="Open Sans"/>
                <a:sym typeface="Open Sans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GUIA COMO ORIENTAR PROFESIONALMENTE A TU HIJO</a:t>
            </a:r>
            <a:endParaRPr dirty="0">
              <a:solidFill>
                <a:srgbClr val="CCCC00"/>
              </a:solidFill>
            </a:endParaRPr>
          </a:p>
        </p:txBody>
      </p:sp>
      <p:sp>
        <p:nvSpPr>
          <p:cNvPr id="497" name="Google Shape;497;p16"/>
          <p:cNvSpPr txBox="1"/>
          <p:nvPr/>
        </p:nvSpPr>
        <p:spPr>
          <a:xfrm>
            <a:off x="1323661" y="4532902"/>
            <a:ext cx="4250700" cy="112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NORMATIVA</a:t>
            </a:r>
            <a:endParaRPr dirty="0"/>
          </a:p>
        </p:txBody>
      </p:sp>
      <p:sp>
        <p:nvSpPr>
          <p:cNvPr id="498" name="Google Shape;498;p16"/>
          <p:cNvSpPr txBox="1"/>
          <p:nvPr/>
        </p:nvSpPr>
        <p:spPr>
          <a:xfrm>
            <a:off x="1491250" y="1735425"/>
            <a:ext cx="63942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PORTAL TODO FP.ES</a:t>
            </a:r>
            <a:endParaRPr sz="45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16"/>
          <p:cNvSpPr txBox="1"/>
          <p:nvPr/>
        </p:nvSpPr>
        <p:spPr>
          <a:xfrm>
            <a:off x="3531775" y="8396400"/>
            <a:ext cx="10267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8"/>
              </a:rPr>
              <a:t>RESOLUCIÓN 10 DE JUNIO, CALENDARIO ADMISIÓN CICLOS</a:t>
            </a:r>
            <a:endParaRPr sz="32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7063516">
            <a:off x="16819101" y="1646752"/>
            <a:ext cx="2937797" cy="4551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72437">
            <a:off x="15133951" y="5196839"/>
            <a:ext cx="4993087" cy="5492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9545054" flipH="1">
            <a:off x="16186150" y="4924581"/>
            <a:ext cx="2888690" cy="5011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692362">
            <a:off x="-41029" y="-1522382"/>
            <a:ext cx="4051289" cy="4962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296736">
            <a:off x="3038325" y="-840253"/>
            <a:ext cx="2587709" cy="215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4632333">
            <a:off x="14902152" y="8680638"/>
            <a:ext cx="2509179" cy="20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903562">
            <a:off x="-829225" y="1801714"/>
            <a:ext cx="3715850" cy="3215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1" name="Google Shape;511;p17"/>
          <p:cNvGrpSpPr/>
          <p:nvPr/>
        </p:nvGrpSpPr>
        <p:grpSpPr>
          <a:xfrm>
            <a:off x="3401959" y="560787"/>
            <a:ext cx="11436751" cy="8427935"/>
            <a:chOff x="-31600" y="-916846"/>
            <a:chExt cx="15249000" cy="11237247"/>
          </a:xfrm>
        </p:grpSpPr>
        <p:sp>
          <p:nvSpPr>
            <p:cNvPr id="512" name="Google Shape;512;p17"/>
            <p:cNvSpPr txBox="1"/>
            <p:nvPr/>
          </p:nvSpPr>
          <p:spPr>
            <a:xfrm>
              <a:off x="-31600" y="-916846"/>
              <a:ext cx="15249000" cy="896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5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0" i="0" u="none" strike="noStrike" cap="none">
                  <a:solidFill>
                    <a:srgbClr val="253955"/>
                  </a:solidFill>
                  <a:latin typeface="Open Sans"/>
                  <a:ea typeface="Open Sans"/>
                  <a:cs typeface="Open Sans"/>
                  <a:sym typeface="Open Sans"/>
                </a:rPr>
                <a:t>GRACIAS </a:t>
              </a:r>
              <a:endParaRPr sz="100"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5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0" i="0" u="none" strike="noStrike" cap="none">
                  <a:solidFill>
                    <a:srgbClr val="253955"/>
                  </a:solidFill>
                  <a:latin typeface="Open Sans"/>
                  <a:ea typeface="Open Sans"/>
                  <a:cs typeface="Open Sans"/>
                  <a:sym typeface="Open Sans"/>
                </a:rPr>
                <a:t>por vuestra atención</a:t>
              </a:r>
              <a:endParaRPr sz="1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3" name="Google Shape;513;p17"/>
            <p:cNvSpPr txBox="1"/>
            <p:nvPr/>
          </p:nvSpPr>
          <p:spPr>
            <a:xfrm>
              <a:off x="-31600" y="8547101"/>
              <a:ext cx="15249000" cy="177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0" i="0" u="none" strike="noStrike" cap="none">
                  <a:solidFill>
                    <a:srgbClr val="253955"/>
                  </a:solidFill>
                  <a:latin typeface="Arial"/>
                  <a:ea typeface="Arial"/>
                  <a:cs typeface="Arial"/>
                  <a:sym typeface="Arial"/>
                </a:rPr>
                <a:t>Mamen Arquillos Jiménez</a:t>
              </a:r>
              <a:endParaRPr sz="3600" b="0" i="0" u="none" strike="noStrike" cap="none">
                <a:solidFill>
                  <a:srgbClr val="25395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accent1"/>
                  </a:solidFill>
                </a:rPr>
                <a:t>mamen.orienta@iessantateresa.es</a:t>
              </a:r>
              <a:endParaRPr sz="3600" b="1">
                <a:solidFill>
                  <a:schemeClr val="accent1"/>
                </a:solidFill>
              </a:endParaRPr>
            </a:p>
          </p:txBody>
        </p:sp>
      </p:grpSp>
      <p:pic>
        <p:nvPicPr>
          <p:cNvPr id="514" name="Google Shape;514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324536">
            <a:off x="-1487490" y="3229649"/>
            <a:ext cx="2974980" cy="460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g1188209d163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558873">
            <a:off x="-2150946" y="6382568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1188209d163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608861">
            <a:off x="-1657467" y="-1848265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1188209d163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00000">
            <a:off x="17318340" y="-1848266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1188209d163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554904">
            <a:off x="16630533" y="5653870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1188209d163_0_3"/>
          <p:cNvPicPr preferRelativeResize="0"/>
          <p:nvPr/>
        </p:nvPicPr>
        <p:blipFill rotWithShape="1">
          <a:blip r:embed="rId4">
            <a:alphaModFix/>
          </a:blip>
          <a:srcRect l="28296" t="23091" r="32028" b="24645"/>
          <a:stretch/>
        </p:blipFill>
        <p:spPr>
          <a:xfrm>
            <a:off x="2807386" y="531159"/>
            <a:ext cx="12962965" cy="9224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5"/>
          <p:cNvPicPr preferRelativeResize="0"/>
          <p:nvPr/>
        </p:nvPicPr>
        <p:blipFill rotWithShape="1">
          <a:blip r:embed="rId3">
            <a:alphaModFix/>
          </a:blip>
          <a:srcRect l="22719" t="12535" r="19933" b="22886"/>
          <a:stretch/>
        </p:blipFill>
        <p:spPr>
          <a:xfrm>
            <a:off x="1458929" y="0"/>
            <a:ext cx="15370142" cy="9735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558873">
            <a:off x="-2150946" y="6382569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608861">
            <a:off x="-1534598" y="-1847031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00000">
            <a:off x="16630533" y="-1847031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554904">
            <a:off x="15961440" y="5362455"/>
            <a:ext cx="3314934" cy="5751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11302">
            <a:off x="-786859" y="-31933"/>
            <a:ext cx="2551767" cy="395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024650">
            <a:off x="14649530" y="-1261844"/>
            <a:ext cx="3826038" cy="420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117704" flipH="1">
            <a:off x="16423898" y="1220976"/>
            <a:ext cx="2631346" cy="456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72962">
            <a:off x="1299919" y="8042362"/>
            <a:ext cx="2741908" cy="335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22662">
            <a:off x="593454" y="7636866"/>
            <a:ext cx="1751359" cy="1455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584546">
            <a:off x="16896419" y="1578210"/>
            <a:ext cx="1686304" cy="140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184162">
            <a:off x="3193675" y="8612264"/>
            <a:ext cx="2514883" cy="217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2394862">
            <a:off x="5038366" y="8247959"/>
            <a:ext cx="2013463" cy="311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7"/>
          <p:cNvSpPr txBox="1"/>
          <p:nvPr/>
        </p:nvSpPr>
        <p:spPr>
          <a:xfrm>
            <a:off x="2900050" y="3768650"/>
            <a:ext cx="7767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i="0" u="sng" strike="noStrike" cap="non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11"/>
              </a:rPr>
              <a:t>ESTRUCTURA 1º CURSO</a:t>
            </a:r>
            <a:endParaRPr/>
          </a:p>
        </p:txBody>
      </p:sp>
      <p:sp>
        <p:nvSpPr>
          <p:cNvPr id="180" name="Google Shape;180;p7"/>
          <p:cNvSpPr txBox="1"/>
          <p:nvPr/>
        </p:nvSpPr>
        <p:spPr>
          <a:xfrm>
            <a:off x="4751400" y="7126648"/>
            <a:ext cx="10108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i="0" u="sng" strike="noStrike" cap="non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12"/>
              </a:rPr>
              <a:t>OFERTA BACH PROVINCIA JAÉN</a:t>
            </a:r>
            <a:endParaRPr/>
          </a:p>
        </p:txBody>
      </p:sp>
      <p:sp>
        <p:nvSpPr>
          <p:cNvPr id="181" name="Google Shape;181;p7"/>
          <p:cNvSpPr txBox="1"/>
          <p:nvPr/>
        </p:nvSpPr>
        <p:spPr>
          <a:xfrm>
            <a:off x="4058001" y="5465500"/>
            <a:ext cx="8252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i="0" u="sng" strike="noStrike" cap="non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13"/>
              </a:rPr>
              <a:t>ESTRUCTURA 2</a:t>
            </a:r>
            <a:r>
              <a:rPr lang="en-US" sz="5199" b="1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13"/>
              </a:rPr>
              <a:t>º</a:t>
            </a:r>
            <a:r>
              <a:rPr lang="en-US" sz="5199" b="1" i="0" u="sng" strike="noStrike" cap="non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13"/>
              </a:rPr>
              <a:t> CURSO</a:t>
            </a:r>
            <a:endParaRPr/>
          </a:p>
        </p:txBody>
      </p:sp>
      <p:sp>
        <p:nvSpPr>
          <p:cNvPr id="182" name="Google Shape;182;p7"/>
          <p:cNvSpPr txBox="1"/>
          <p:nvPr/>
        </p:nvSpPr>
        <p:spPr>
          <a:xfrm>
            <a:off x="3859361" y="1256093"/>
            <a:ext cx="105693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499" b="0" i="0" u="sng" strike="noStrike" cap="none">
                <a:solidFill>
                  <a:schemeClr val="hlink"/>
                </a:solidFill>
                <a:latin typeface="Open Sans ExtraBold"/>
                <a:ea typeface="Open Sans ExtraBold"/>
                <a:cs typeface="Open Sans ExtraBold"/>
                <a:sym typeface="Open Sans ExtraBold"/>
                <a:hlinkClick r:id="rId14"/>
              </a:rPr>
              <a:t>BACHILLERATO</a:t>
            </a:r>
            <a:endParaRPr/>
          </a:p>
        </p:txBody>
      </p:sp>
      <p:sp>
        <p:nvSpPr>
          <p:cNvPr id="183" name="Google Shape;183;p7"/>
          <p:cNvSpPr/>
          <p:nvPr/>
        </p:nvSpPr>
        <p:spPr>
          <a:xfrm>
            <a:off x="2071325" y="1329614"/>
            <a:ext cx="1541100" cy="12237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 l="18770" r="20534" b="9117"/>
          <a:stretch/>
        </p:blipFill>
        <p:spPr>
          <a:xfrm>
            <a:off x="2130085" y="-1107694"/>
            <a:ext cx="14027829" cy="1181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558873">
            <a:off x="-2150946" y="6382569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608861">
            <a:off x="-1534598" y="-1847031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00000">
            <a:off x="16630533" y="-1847031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554904">
            <a:off x="15961440" y="5362455"/>
            <a:ext cx="3314934" cy="5751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g1188209d163_0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558873">
            <a:off x="-2150946" y="6382568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1188209d163_0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608861">
            <a:off x="-1534598" y="-1847031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1188209d163_0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00000">
            <a:off x="16630533" y="-1847031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1188209d163_0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554904">
            <a:off x="15961440" y="5362454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1188209d163_0_12"/>
          <p:cNvPicPr preferRelativeResize="0"/>
          <p:nvPr/>
        </p:nvPicPr>
        <p:blipFill rotWithShape="1">
          <a:blip r:embed="rId4">
            <a:alphaModFix/>
          </a:blip>
          <a:srcRect l="28014" t="27436" r="30902" b="19893"/>
          <a:stretch/>
        </p:blipFill>
        <p:spPr>
          <a:xfrm>
            <a:off x="2290250" y="314063"/>
            <a:ext cx="13392902" cy="965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g1188209d163_0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558873">
            <a:off x="-2150946" y="6382568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1188209d163_0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608861">
            <a:off x="-1534598" y="-1847031"/>
            <a:ext cx="3314934" cy="575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1188209d163_0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00000">
            <a:off x="16630533" y="-1847031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1188209d163_0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554904">
            <a:off x="15961440" y="5362454"/>
            <a:ext cx="3314934" cy="57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1188209d163_0_22"/>
          <p:cNvPicPr preferRelativeResize="0"/>
          <p:nvPr/>
        </p:nvPicPr>
        <p:blipFill rotWithShape="1">
          <a:blip r:embed="rId4">
            <a:alphaModFix/>
          </a:blip>
          <a:srcRect l="29986" t="28731" r="27290" b="15802"/>
          <a:stretch/>
        </p:blipFill>
        <p:spPr>
          <a:xfrm>
            <a:off x="2333175" y="227550"/>
            <a:ext cx="13118299" cy="958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230</Words>
  <Application>Microsoft Office PowerPoint</Application>
  <PresentationFormat>Personalizado</PresentationFormat>
  <Paragraphs>59</Paragraphs>
  <Slides>35</Slides>
  <Notes>35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2" baseType="lpstr">
      <vt:lpstr>Open Sans Light</vt:lpstr>
      <vt:lpstr>Open Sans ExtraBold</vt:lpstr>
      <vt:lpstr>Arial</vt:lpstr>
      <vt:lpstr>Open Sans</vt:lpstr>
      <vt:lpstr>Verdana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Carmen Arquillos Jimenez</dc:creator>
  <cp:lastModifiedBy>Carmen Arquillos Jimenez</cp:lastModifiedBy>
  <cp:revision>2</cp:revision>
  <dcterms:created xsi:type="dcterms:W3CDTF">2006-08-16T00:00:00Z</dcterms:created>
  <dcterms:modified xsi:type="dcterms:W3CDTF">2022-03-09T12:13:58Z</dcterms:modified>
</cp:coreProperties>
</file>