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6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_tradnl"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_tradnl"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October 7,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October 7,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_tradnl"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October 7,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October 7,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_tradnl"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October 7,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October 7,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s-ES_tradnl"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_tradnl"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_tradnl"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October 7,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October 7,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October 7,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_tradnl"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October 7, 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_tradnl"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_tradnl"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October 7,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_tradnl"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October 7, 2019</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jpeg"/><Relationship Id="rId11"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image" Target="../media/image16.png"/><Relationship Id="rId1" Type="http://schemas.microsoft.com/office/2007/relationships/media" Target="../media/media2.mov"/><Relationship Id="rId2" Type="http://schemas.openxmlformats.org/officeDocument/2006/relationships/video" Target="../media/media2.mov"/></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C2iH_FG1fs" TargetMode="Externa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SLOVENIAN MOBILIY REPORT</a:t>
            </a:r>
            <a:endParaRPr lang="en-US" dirty="0"/>
          </a:p>
        </p:txBody>
      </p:sp>
      <p:sp>
        <p:nvSpPr>
          <p:cNvPr id="3" name="Subtitle 2"/>
          <p:cNvSpPr>
            <a:spLocks noGrp="1"/>
          </p:cNvSpPr>
          <p:nvPr>
            <p:ph type="subTitle" idx="1"/>
          </p:nvPr>
        </p:nvSpPr>
        <p:spPr/>
        <p:txBody>
          <a:bodyPr/>
          <a:lstStyle/>
          <a:p>
            <a:r>
              <a:rPr lang="en-US" dirty="0" smtClean="0"/>
              <a:t>CRE</a:t>
            </a:r>
            <a:r>
              <a:rPr lang="en-US" dirty="0" smtClean="0">
                <a:solidFill>
                  <a:srgbClr val="FF0000"/>
                </a:solidFill>
              </a:rPr>
              <a:t>ART</a:t>
            </a:r>
            <a:r>
              <a:rPr lang="en-US" dirty="0" smtClean="0"/>
              <a:t>IVITY</a:t>
            </a:r>
          </a:p>
          <a:p>
            <a:endParaRPr lang="en-US" dirty="0"/>
          </a:p>
        </p:txBody>
      </p:sp>
    </p:spTree>
    <p:extLst>
      <p:ext uri="{BB962C8B-B14F-4D97-AF65-F5344CB8AC3E}">
        <p14:creationId xmlns:p14="http://schemas.microsoft.com/office/powerpoint/2010/main" val="37267110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2400" b="1" dirty="0">
                <a:solidFill>
                  <a:srgbClr val="0000FF"/>
                </a:solidFill>
              </a:rPr>
              <a:t>STRONG TEACHING METHODS CONNECTED TO ART</a:t>
            </a:r>
            <a:r>
              <a:rPr lang="en-US" dirty="0">
                <a:solidFill>
                  <a:srgbClr val="0000FF"/>
                </a:solidFill>
              </a:rPr>
              <a:t/>
            </a:r>
            <a:br>
              <a:rPr lang="en-US" dirty="0">
                <a:solidFill>
                  <a:srgbClr val="0000FF"/>
                </a:solidFill>
              </a:rPr>
            </a:br>
            <a:endParaRPr lang="en-GB" dirty="0"/>
          </a:p>
        </p:txBody>
      </p:sp>
      <p:sp>
        <p:nvSpPr>
          <p:cNvPr id="3" name="Marcador de contenido 2"/>
          <p:cNvSpPr>
            <a:spLocks noGrp="1"/>
          </p:cNvSpPr>
          <p:nvPr>
            <p:ph idx="1"/>
          </p:nvPr>
        </p:nvSpPr>
        <p:spPr/>
        <p:txBody>
          <a:bodyPr/>
          <a:lstStyle/>
          <a:p>
            <a:r>
              <a:rPr lang="en-GB" dirty="0"/>
              <a:t>Design art objects and monuments by students using Sketch Up. Finally we will made </a:t>
            </a:r>
            <a:r>
              <a:rPr lang="en-GB" dirty="0" smtClean="0"/>
              <a:t>models , like this, one of </a:t>
            </a:r>
            <a:r>
              <a:rPr lang="en-GB" dirty="0"/>
              <a:t>our main monument: </a:t>
            </a:r>
            <a:r>
              <a:rPr lang="en-GB" dirty="0" smtClean="0"/>
              <a:t>Jaen's Cathedral.</a:t>
            </a:r>
          </a:p>
          <a:p>
            <a:endParaRPr lang="en-GB" dirty="0"/>
          </a:p>
        </p:txBody>
      </p:sp>
      <p:pic>
        <p:nvPicPr>
          <p:cNvPr id="11" name="Imagen 10" descr="https://lh6.googleusercontent.com/iQnVaL59-373EzJLHjxkyTZNUtGLo50JV79X7G4UzaHnJWE11S_AvulnC2EZbGCaUnd4zfml-zS0tRQDeOFos4GnPNBNWFYYabKTFcTwv3BloBmWHYL4lpFq7ox4KFTxUUUCrcqZ"/>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7775" y="1981200"/>
            <a:ext cx="5400040" cy="4050030"/>
          </a:xfrm>
          <a:prstGeom prst="rect">
            <a:avLst/>
          </a:prstGeom>
          <a:noFill/>
          <a:ln>
            <a:noFill/>
          </a:ln>
        </p:spPr>
      </p:pic>
      <p:pic>
        <p:nvPicPr>
          <p:cNvPr id="10" name="Imagen 9"/>
          <p:cNvPicPr/>
          <p:nvPr/>
        </p:nvPicPr>
        <p:blipFill>
          <a:blip r:embed="rId3" cstate="email">
            <a:extLst>
              <a:ext uri="{28A0092B-C50C-407E-A947-70E740481C1C}">
                <a14:useLocalDpi xmlns:a14="http://schemas.microsoft.com/office/drawing/2010/main" val="0"/>
              </a:ext>
            </a:extLst>
          </a:blip>
          <a:stretch>
            <a:fillRect/>
          </a:stretch>
        </p:blipFill>
        <p:spPr>
          <a:xfrm>
            <a:off x="822960" y="1981200"/>
            <a:ext cx="2973070" cy="1447800"/>
          </a:xfrm>
          <a:prstGeom prst="rect">
            <a:avLst/>
          </a:prstGeom>
        </p:spPr>
      </p:pic>
    </p:spTree>
    <p:extLst>
      <p:ext uri="{BB962C8B-B14F-4D97-AF65-F5344CB8AC3E}">
        <p14:creationId xmlns:p14="http://schemas.microsoft.com/office/powerpoint/2010/main" val="195376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2400" b="1" dirty="0">
                <a:solidFill>
                  <a:srgbClr val="0000FF"/>
                </a:solidFill>
              </a:rPr>
              <a:t>STRONG TEACHING METHODS CONNECTED TO ART</a:t>
            </a:r>
            <a:endParaRPr lang="en-GB" sz="2400" dirty="0"/>
          </a:p>
        </p:txBody>
      </p:sp>
      <p:sp>
        <p:nvSpPr>
          <p:cNvPr id="3" name="Marcador de contenido 2"/>
          <p:cNvSpPr>
            <a:spLocks noGrp="1"/>
          </p:cNvSpPr>
          <p:nvPr>
            <p:ph idx="1"/>
          </p:nvPr>
        </p:nvSpPr>
        <p:spPr/>
        <p:txBody>
          <a:bodyPr/>
          <a:lstStyle/>
          <a:p>
            <a:r>
              <a:rPr lang="en-GB" dirty="0"/>
              <a:t>New methodologies applied to motivation and performance: </a:t>
            </a:r>
            <a:r>
              <a:rPr lang="en-GB" dirty="0">
                <a:solidFill>
                  <a:srgbClr val="FF0000"/>
                </a:solidFill>
              </a:rPr>
              <a:t>Breakout EDU </a:t>
            </a:r>
            <a:r>
              <a:rPr lang="en-GB" dirty="0"/>
              <a:t>and Augmented Reality (Snapchat</a:t>
            </a:r>
            <a:r>
              <a:rPr lang="en-GB" dirty="0" smtClean="0"/>
              <a:t>) </a:t>
            </a:r>
            <a:endParaRPr lang="en-GB" dirty="0"/>
          </a:p>
          <a:p>
            <a:endParaRPr lang="en-GB" dirty="0"/>
          </a:p>
        </p:txBody>
      </p:sp>
      <p:pic>
        <p:nvPicPr>
          <p:cNvPr id="4" name="Imagen 3" descr="Resultado de imagen de snapchat"/>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00600" y="1422709"/>
            <a:ext cx="457200" cy="409575"/>
          </a:xfrm>
          <a:prstGeom prst="rect">
            <a:avLst/>
          </a:prstGeom>
          <a:noFill/>
          <a:ln>
            <a:noFill/>
          </a:ln>
        </p:spPr>
      </p:pic>
      <p:pic>
        <p:nvPicPr>
          <p:cNvPr id="5" name="Imagen 4" descr="Resultado de imagen de breakout edu advice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95738"/>
            <a:ext cx="5158854" cy="2721284"/>
          </a:xfrm>
          <a:prstGeom prst="rect">
            <a:avLst/>
          </a:prstGeom>
          <a:noFill/>
          <a:ln>
            <a:noFill/>
          </a:ln>
        </p:spPr>
      </p:pic>
      <p:pic>
        <p:nvPicPr>
          <p:cNvPr id="6" name="Imagen 5" descr="Resultado de imagen de breakout edu advice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0600" y="1832284"/>
            <a:ext cx="3979100" cy="2784738"/>
          </a:xfrm>
          <a:prstGeom prst="rect">
            <a:avLst/>
          </a:prstGeom>
          <a:noFill/>
          <a:ln>
            <a:noFill/>
          </a:ln>
        </p:spPr>
      </p:pic>
    </p:spTree>
    <p:extLst>
      <p:ext uri="{BB962C8B-B14F-4D97-AF65-F5344CB8AC3E}">
        <p14:creationId xmlns:p14="http://schemas.microsoft.com/office/powerpoint/2010/main" val="370938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Cre</a:t>
            </a:r>
            <a:r>
              <a:rPr lang="en-US" dirty="0" err="1" smtClean="0">
                <a:solidFill>
                  <a:srgbClr val="FF0000"/>
                </a:solidFill>
              </a:rPr>
              <a:t>art</a:t>
            </a:r>
            <a:r>
              <a:rPr lang="en-US" dirty="0" err="1" smtClean="0"/>
              <a:t>ivity</a:t>
            </a:r>
            <a:r>
              <a:rPr lang="en-US" dirty="0" smtClean="0"/>
              <a:t> poster</a:t>
            </a:r>
            <a:endParaRPr lang="en-US" dirty="0"/>
          </a:p>
        </p:txBody>
      </p:sp>
      <p:pic>
        <p:nvPicPr>
          <p:cNvPr id="4" name="Content Placeholder 3" descr="IMG-20191007-WA0000.jpg"/>
          <p:cNvPicPr>
            <a:picLocks noGrp="1" noChangeAspect="1"/>
          </p:cNvPicPr>
          <p:nvPr>
            <p:ph idx="1"/>
          </p:nvPr>
        </p:nvPicPr>
        <p:blipFill>
          <a:blip r:embed="rId2">
            <a:extLst>
              <a:ext uri="{28A0092B-C50C-407E-A947-70E740481C1C}">
                <a14:useLocalDpi xmlns:a14="http://schemas.microsoft.com/office/drawing/2010/main" val="0"/>
              </a:ext>
            </a:extLst>
          </a:blip>
          <a:srcRect l="-55027" r="-55027"/>
          <a:stretch>
            <a:fillRect/>
          </a:stretch>
        </p:blipFill>
        <p:spPr>
          <a:xfrm>
            <a:off x="561975" y="914400"/>
            <a:ext cx="8589963" cy="4089400"/>
          </a:xfrm>
        </p:spPr>
      </p:pic>
    </p:spTree>
    <p:extLst>
      <p:ext uri="{BB962C8B-B14F-4D97-AF65-F5344CB8AC3E}">
        <p14:creationId xmlns:p14="http://schemas.microsoft.com/office/powerpoint/2010/main" val="148052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SCHOOL BACKGROUND AND EXPERIENCE</a:t>
            </a:r>
            <a:r>
              <a:rPr lang="en-US" dirty="0">
                <a:solidFill>
                  <a:srgbClr val="FF0000"/>
                </a:solidFill>
              </a:rPr>
              <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232012" y="668740"/>
            <a:ext cx="8816454" cy="4326341"/>
          </a:xfrm>
        </p:spPr>
        <p:txBody>
          <a:bodyPr>
            <a:normAutofit lnSpcReduction="10000"/>
          </a:bodyPr>
          <a:lstStyle/>
          <a:p>
            <a:r>
              <a:rPr lang="en-GB" sz="1050" dirty="0">
                <a:latin typeface="Calibri" panose="020F0502020204030204" pitchFamily="34" charset="0"/>
                <a:cs typeface="Calibri" panose="020F0502020204030204" pitchFamily="34" charset="0"/>
              </a:rPr>
              <a:t>Santa Teresa High School started in </a:t>
            </a:r>
            <a:r>
              <a:rPr lang="en-GB" sz="1050" dirty="0" err="1">
                <a:latin typeface="Calibri" panose="020F0502020204030204" pitchFamily="34" charset="0"/>
                <a:cs typeface="Calibri" panose="020F0502020204030204" pitchFamily="34" charset="0"/>
              </a:rPr>
              <a:t>Jaén</a:t>
            </a:r>
            <a:r>
              <a:rPr lang="en-GB" sz="1050" dirty="0">
                <a:latin typeface="Calibri" panose="020F0502020204030204" pitchFamily="34" charset="0"/>
                <a:cs typeface="Calibri" panose="020F0502020204030204" pitchFamily="34" charset="0"/>
              </a:rPr>
              <a:t> on November the 26th 2010. </a:t>
            </a:r>
            <a:endParaRPr lang="en-US" sz="1050" dirty="0">
              <a:latin typeface="Calibri" panose="020F0502020204030204" pitchFamily="34" charset="0"/>
              <a:cs typeface="Calibri" panose="020F0502020204030204" pitchFamily="34" charset="0"/>
            </a:endParaRPr>
          </a:p>
          <a:p>
            <a:r>
              <a:rPr lang="en-GB" sz="1050" dirty="0">
                <a:latin typeface="Calibri" panose="020F0502020204030204" pitchFamily="34" charset="0"/>
                <a:cs typeface="Calibri" panose="020F0502020204030204" pitchFamily="34" charset="0"/>
              </a:rPr>
              <a:t>We are a high school with students from 12-16 years old, placed in a strategic position between a middle class neighbourhood and a low class neighbourhood. We also receive students from families with economic needs who live near our secondary School.  </a:t>
            </a:r>
            <a:endParaRPr lang="en-US" sz="1050" dirty="0">
              <a:latin typeface="Calibri" panose="020F0502020204030204" pitchFamily="34" charset="0"/>
              <a:cs typeface="Calibri" panose="020F0502020204030204" pitchFamily="34" charset="0"/>
            </a:endParaRPr>
          </a:p>
          <a:p>
            <a:r>
              <a:rPr lang="en-GB" sz="1050" dirty="0">
                <a:latin typeface="Calibri" panose="020F0502020204030204" pitchFamily="34" charset="0"/>
                <a:cs typeface="Calibri" panose="020F0502020204030204" pitchFamily="34" charset="0"/>
              </a:rPr>
              <a:t>All this social and cultural status made us to be very focused on diversity. </a:t>
            </a:r>
          </a:p>
          <a:p>
            <a:r>
              <a:rPr lang="en-GB" sz="1050" dirty="0" smtClean="0">
                <a:latin typeface="Calibri" panose="020F0502020204030204" pitchFamily="34" charset="0"/>
                <a:cs typeface="Calibri" panose="020F0502020204030204" pitchFamily="34" charset="0"/>
              </a:rPr>
              <a:t>Apart </a:t>
            </a:r>
            <a:r>
              <a:rPr lang="en-GB" sz="1050" dirty="0">
                <a:latin typeface="Calibri" panose="020F0502020204030204" pitchFamily="34" charset="0"/>
                <a:cs typeface="Calibri" panose="020F0502020204030204" pitchFamily="34" charset="0"/>
              </a:rPr>
              <a:t>from regular classes with technological advantages, a music classroom, a laboratory, a library, we count on two specific rooms for inclusion like cerebral palsy and Autism spectrum. Those students take active part in all types of activities with the rest of students. Even more, we have developed a system of voluntary students to accompany in different activities</a:t>
            </a:r>
            <a:r>
              <a:rPr lang="en-GB" sz="1050" dirty="0" smtClean="0">
                <a:latin typeface="Calibri" panose="020F0502020204030204" pitchFamily="34" charset="0"/>
                <a:cs typeface="Calibri" panose="020F0502020204030204" pitchFamily="34" charset="0"/>
              </a:rPr>
              <a:t>.</a:t>
            </a:r>
            <a:endParaRPr lang="en-US" sz="1050" dirty="0">
              <a:latin typeface="Calibri" panose="020F0502020204030204" pitchFamily="34" charset="0"/>
              <a:cs typeface="Calibri" panose="020F0502020204030204" pitchFamily="34" charset="0"/>
            </a:endParaRPr>
          </a:p>
          <a:p>
            <a:r>
              <a:rPr lang="en-GB" sz="1050" dirty="0">
                <a:latin typeface="Calibri" panose="020F0502020204030204" pitchFamily="34" charset="0"/>
                <a:cs typeface="Calibri" panose="020F0502020204030204" pitchFamily="34" charset="0"/>
              </a:rPr>
              <a:t> In </a:t>
            </a:r>
            <a:r>
              <a:rPr lang="en-GB" sz="1050" dirty="0" smtClean="0">
                <a:latin typeface="Calibri" panose="020F0502020204030204" pitchFamily="34" charset="0"/>
                <a:cs typeface="Calibri" panose="020F0502020204030204" pitchFamily="34" charset="0"/>
              </a:rPr>
              <a:t>addition, </a:t>
            </a:r>
            <a:r>
              <a:rPr lang="en-GB" sz="1050" dirty="0">
                <a:latin typeface="Calibri" panose="020F0502020204030204" pitchFamily="34" charset="0"/>
                <a:cs typeface="Calibri" panose="020F0502020204030204" pitchFamily="34" charset="0"/>
              </a:rPr>
              <a:t>we develop a plan based on equality between men and women. Focused on this objective, we implemented a subject named Social and Gender Changes where we go in depth in issues about equality, Glass Ceiling break up for women, gender violence,...</a:t>
            </a:r>
            <a:endParaRPr lang="en-US" sz="1050" dirty="0">
              <a:latin typeface="Calibri" panose="020F0502020204030204" pitchFamily="34" charset="0"/>
              <a:cs typeface="Calibri" panose="020F0502020204030204" pitchFamily="34" charset="0"/>
            </a:endParaRPr>
          </a:p>
          <a:p>
            <a:r>
              <a:rPr lang="en-GB" sz="1050" dirty="0">
                <a:latin typeface="Calibri" panose="020F0502020204030204" pitchFamily="34" charset="0"/>
                <a:cs typeface="Calibri" panose="020F0502020204030204" pitchFamily="34" charset="0"/>
              </a:rPr>
              <a:t>The multilingual group are a wide team that works with English and French teachers, and Bilingual subjects about Physics &amp; Chemistry, Maths, Arts, Music, Physics Education, Technologies and Geography &amp; History. We are a total number of 11 teachers on that duty. Our methodology is focused on CLIL, cooperative learning, Project Based Learning, Technological applications for learning, interviews and assessment work group. We coordinate in a weekly pedagogical meeting. This Coordination </a:t>
            </a:r>
            <a:r>
              <a:rPr lang="en-GB" sz="1050" dirty="0" smtClean="0">
                <a:latin typeface="Calibri" panose="020F0502020204030204" pitchFamily="34" charset="0"/>
                <a:cs typeface="Calibri" panose="020F0502020204030204" pitchFamily="34" charset="0"/>
              </a:rPr>
              <a:t>bets </a:t>
            </a:r>
            <a:r>
              <a:rPr lang="en-GB" sz="1050" dirty="0">
                <a:latin typeface="Calibri" panose="020F0502020204030204" pitchFamily="34" charset="0"/>
                <a:cs typeface="Calibri" panose="020F0502020204030204" pitchFamily="34" charset="0"/>
              </a:rPr>
              <a:t>for teaching and learning research based on diversity.  After two years, this work is blossoming and inspiring the self-esteem of students and teachers.  </a:t>
            </a:r>
            <a:endParaRPr lang="en-US" sz="1050" dirty="0">
              <a:latin typeface="Calibri" panose="020F0502020204030204" pitchFamily="34" charset="0"/>
              <a:cs typeface="Calibri" panose="020F0502020204030204" pitchFamily="34" charset="0"/>
            </a:endParaRPr>
          </a:p>
          <a:p>
            <a:r>
              <a:rPr lang="en-GB" sz="1050" dirty="0">
                <a:latin typeface="Calibri" panose="020F0502020204030204" pitchFamily="34" charset="0"/>
                <a:cs typeface="Calibri" panose="020F0502020204030204" pitchFamily="34" charset="0"/>
              </a:rPr>
              <a:t>In European and International projects, we are just starters. We have been using </a:t>
            </a:r>
            <a:r>
              <a:rPr lang="en-GB" sz="1050" dirty="0" err="1">
                <a:latin typeface="Calibri" panose="020F0502020204030204" pitchFamily="34" charset="0"/>
                <a:cs typeface="Calibri" panose="020F0502020204030204" pitchFamily="34" charset="0"/>
              </a:rPr>
              <a:t>eTwinning</a:t>
            </a:r>
            <a:r>
              <a:rPr lang="en-GB" sz="1050" dirty="0">
                <a:latin typeface="Calibri" panose="020F0502020204030204" pitchFamily="34" charset="0"/>
                <a:cs typeface="Calibri" panose="020F0502020204030204" pitchFamily="34" charset="0"/>
              </a:rPr>
              <a:t> tool for two years, developing several projects. In 2017, we got involved and obtain in our first participation a KA1 project. Six teachers are taking part in 3 job shadowing in Central Europe, 2 teachers more will assist to pedagogical courses to Czech Republic and Finland. In 2019 we will receive 4 foreign teachers in two job </a:t>
            </a:r>
            <a:r>
              <a:rPr lang="en-GB" sz="1050" dirty="0" err="1">
                <a:latin typeface="Calibri" panose="020F0502020204030204" pitchFamily="34" charset="0"/>
                <a:cs typeface="Calibri" panose="020F0502020204030204" pitchFamily="34" charset="0"/>
              </a:rPr>
              <a:t>shadowings</a:t>
            </a:r>
            <a:r>
              <a:rPr lang="en-GB" sz="1050" dirty="0">
                <a:latin typeface="Calibri" panose="020F0502020204030204" pitchFamily="34" charset="0"/>
                <a:cs typeface="Calibri" panose="020F0502020204030204" pitchFamily="34" charset="0"/>
              </a:rPr>
              <a:t>. Moreover, we participate in a project that </a:t>
            </a:r>
            <a:r>
              <a:rPr lang="en-GB" sz="1050" dirty="0" smtClean="0">
                <a:latin typeface="Calibri" panose="020F0502020204030204" pitchFamily="34" charset="0"/>
                <a:cs typeface="Calibri" panose="020F0502020204030204" pitchFamily="34" charset="0"/>
              </a:rPr>
              <a:t>brings </a:t>
            </a:r>
            <a:r>
              <a:rPr lang="en-GB" sz="1050" dirty="0">
                <a:latin typeface="Calibri" panose="020F0502020204030204" pitchFamily="34" charset="0"/>
                <a:cs typeface="Calibri" panose="020F0502020204030204" pitchFamily="34" charset="0"/>
              </a:rPr>
              <a:t>us a language assistant of an English speaking country per year (Last two years from Canada and the United States of America). Students and teachers are enjoying and enriching of those opportunities.</a:t>
            </a:r>
            <a:endParaRPr lang="en-US" sz="1050" dirty="0">
              <a:latin typeface="Calibri" panose="020F0502020204030204" pitchFamily="34" charset="0"/>
              <a:cs typeface="Calibri" panose="020F0502020204030204" pitchFamily="34" charset="0"/>
            </a:endParaRPr>
          </a:p>
          <a:p>
            <a:r>
              <a:rPr lang="en-GB" sz="1050" dirty="0">
                <a:latin typeface="Calibri" panose="020F0502020204030204" pitchFamily="34" charset="0"/>
                <a:cs typeface="Calibri" panose="020F0502020204030204" pitchFamily="34" charset="0"/>
              </a:rPr>
              <a:t>All types of arts are a cornerstone of our curriculum. We develop several programs and projects which use art in all subjects. Creativity in writing, Podcasts and Radio programs, Theatre, Musicals, Web-series, videos, Flamenco and Classical Concerts, Design and Making of music instruments, Objects for students with special needs, with the help of our 3D printer, Speeches for programing and composing technological music, painting using vanguards and master of painting, could be just an example. </a:t>
            </a:r>
            <a:endParaRPr lang="en-US" sz="1050" dirty="0">
              <a:latin typeface="Calibri" panose="020F0502020204030204" pitchFamily="34" charset="0"/>
              <a:cs typeface="Calibri" panose="020F0502020204030204" pitchFamily="34" charset="0"/>
            </a:endParaRPr>
          </a:p>
          <a:p>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05120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26" y="342053"/>
            <a:ext cx="7520940" cy="548640"/>
          </a:xfrm>
        </p:spPr>
        <p:txBody>
          <a:bodyPr/>
          <a:lstStyle/>
          <a:p>
            <a:r>
              <a:rPr lang="en-GB" b="1" dirty="0">
                <a:solidFill>
                  <a:srgbClr val="800000"/>
                </a:solidFill>
              </a:rPr>
              <a:t>ASSESSING STUDENTS ASIGMENTS</a:t>
            </a:r>
            <a:r>
              <a:rPr lang="en-US" dirty="0">
                <a:solidFill>
                  <a:srgbClr val="800000"/>
                </a:solidFill>
              </a:rPr>
              <a:t/>
            </a:r>
            <a:br>
              <a:rPr lang="en-US" dirty="0">
                <a:solidFill>
                  <a:srgbClr val="800000"/>
                </a:solidFill>
              </a:rPr>
            </a:br>
            <a:endParaRPr lang="en-US" dirty="0">
              <a:solidFill>
                <a:srgbClr val="800000"/>
              </a:solidFill>
            </a:endParaRPr>
          </a:p>
        </p:txBody>
      </p:sp>
      <p:sp>
        <p:nvSpPr>
          <p:cNvPr id="3" name="Content Placeholder 2"/>
          <p:cNvSpPr>
            <a:spLocks noGrp="1"/>
          </p:cNvSpPr>
          <p:nvPr>
            <p:ph idx="1"/>
          </p:nvPr>
        </p:nvSpPr>
        <p:spPr/>
        <p:txBody>
          <a:bodyPr/>
          <a:lstStyle/>
          <a:p>
            <a:r>
              <a:rPr lang="en-US" dirty="0" smtClean="0"/>
              <a:t>FOLDER WITH RUBRICS</a:t>
            </a:r>
            <a:endParaRPr lang="en-US" dirty="0"/>
          </a:p>
        </p:txBody>
      </p:sp>
      <p:pic>
        <p:nvPicPr>
          <p:cNvPr id="4" name="Grabación de pantalla 2019-10-05 a las 10.48.0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333" y="1368525"/>
            <a:ext cx="6062133" cy="3427841"/>
          </a:xfrm>
          <a:prstGeom prst="rect">
            <a:avLst/>
          </a:prstGeom>
        </p:spPr>
      </p:pic>
    </p:spTree>
    <p:extLst>
      <p:ext uri="{BB962C8B-B14F-4D97-AF65-F5344CB8AC3E}">
        <p14:creationId xmlns:p14="http://schemas.microsoft.com/office/powerpoint/2010/main" val="23058900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800000"/>
                </a:solidFill>
              </a:rPr>
              <a:t>ASSESSING STUDENTS </a:t>
            </a:r>
            <a:r>
              <a:rPr lang="en-GB" b="1" dirty="0" smtClean="0">
                <a:solidFill>
                  <a:srgbClr val="800000"/>
                </a:solidFill>
              </a:rPr>
              <a:t>ASIGMENTS</a:t>
            </a:r>
            <a:br>
              <a:rPr lang="en-GB" b="1" dirty="0" smtClean="0">
                <a:solidFill>
                  <a:srgbClr val="800000"/>
                </a:solidFill>
              </a:rPr>
            </a:br>
            <a:r>
              <a:rPr lang="en-GB" b="1" dirty="0">
                <a:solidFill>
                  <a:srgbClr val="FF6600"/>
                </a:solidFill>
              </a:rPr>
              <a:t>Creating Portfolio</a:t>
            </a:r>
            <a:r>
              <a:rPr lang="en-GB" b="1" dirty="0"/>
              <a:t>. </a:t>
            </a:r>
            <a:endParaRPr lang="en-US" dirty="0"/>
          </a:p>
        </p:txBody>
      </p:sp>
      <p:sp>
        <p:nvSpPr>
          <p:cNvPr id="3" name="Content Placeholder 2"/>
          <p:cNvSpPr>
            <a:spLocks noGrp="1"/>
          </p:cNvSpPr>
          <p:nvPr>
            <p:ph idx="1"/>
          </p:nvPr>
        </p:nvSpPr>
        <p:spPr/>
        <p:txBody>
          <a:bodyPr>
            <a:normAutofit/>
          </a:bodyPr>
          <a:lstStyle/>
          <a:p>
            <a:pPr lvl="0"/>
            <a:r>
              <a:rPr lang="en-GB" dirty="0"/>
              <a:t>Student’s notebook with their sections.</a:t>
            </a:r>
            <a:endParaRPr lang="en-US" dirty="0"/>
          </a:p>
          <a:p>
            <a:r>
              <a:rPr lang="es-ES" dirty="0"/>
              <a:t> </a:t>
            </a:r>
            <a:endParaRPr lang="en-US" dirty="0"/>
          </a:p>
          <a:p>
            <a:endParaRPr lang="en-US" dirty="0"/>
          </a:p>
          <a:p>
            <a:r>
              <a:rPr lang="en-GB" dirty="0"/>
              <a:t> </a:t>
            </a:r>
            <a:endParaRPr lang="en-US" dirty="0"/>
          </a:p>
          <a:p>
            <a:endParaRPr lang="en-US" dirty="0"/>
          </a:p>
        </p:txBody>
      </p:sp>
      <p:pic>
        <p:nvPicPr>
          <p:cNvPr id="4" name="Picture 3" descr="Captura de pantalla 2019-10-05 a las 10.59.06.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9049" y="1360781"/>
            <a:ext cx="6035371" cy="3772107"/>
          </a:xfrm>
          <a:prstGeom prst="rect">
            <a:avLst/>
          </a:prstGeom>
        </p:spPr>
      </p:pic>
    </p:spTree>
    <p:extLst>
      <p:ext uri="{BB962C8B-B14F-4D97-AF65-F5344CB8AC3E}">
        <p14:creationId xmlns:p14="http://schemas.microsoft.com/office/powerpoint/2010/main" val="315418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8480" y="1976421"/>
            <a:ext cx="1899924" cy="2533232"/>
          </a:xfrm>
          <a:prstGeom prst="rect">
            <a:avLst/>
          </a:prstGeom>
        </p:spPr>
      </p:pic>
      <p:sp>
        <p:nvSpPr>
          <p:cNvPr id="2" name="Title 1"/>
          <p:cNvSpPr>
            <a:spLocks noGrp="1"/>
          </p:cNvSpPr>
          <p:nvPr>
            <p:ph type="title"/>
          </p:nvPr>
        </p:nvSpPr>
        <p:spPr/>
        <p:txBody>
          <a:bodyPr/>
          <a:lstStyle/>
          <a:p>
            <a:r>
              <a:rPr lang="en-GB" b="1" dirty="0">
                <a:solidFill>
                  <a:srgbClr val="800000"/>
                </a:solidFill>
              </a:rPr>
              <a:t>ASSESSING STUDENTS </a:t>
            </a:r>
            <a:r>
              <a:rPr lang="en-GB" b="1" dirty="0" smtClean="0">
                <a:solidFill>
                  <a:srgbClr val="800000"/>
                </a:solidFill>
              </a:rPr>
              <a:t>ASIGMENTS</a:t>
            </a:r>
            <a:br>
              <a:rPr lang="en-GB" b="1" dirty="0" smtClean="0">
                <a:solidFill>
                  <a:srgbClr val="800000"/>
                </a:solidFill>
              </a:rPr>
            </a:br>
            <a:r>
              <a:rPr lang="en-GB" b="1" dirty="0">
                <a:solidFill>
                  <a:srgbClr val="FF6600"/>
                </a:solidFill>
              </a:rPr>
              <a:t>Creating Portfolio</a:t>
            </a:r>
            <a:r>
              <a:rPr lang="en-GB" b="1" dirty="0"/>
              <a:t>. </a:t>
            </a:r>
            <a:endParaRPr lang="en-US" dirty="0"/>
          </a:p>
        </p:txBody>
      </p:sp>
      <p:sp>
        <p:nvSpPr>
          <p:cNvPr id="3" name="Content Placeholder 2"/>
          <p:cNvSpPr>
            <a:spLocks noGrp="1"/>
          </p:cNvSpPr>
          <p:nvPr>
            <p:ph idx="1"/>
          </p:nvPr>
        </p:nvSpPr>
        <p:spPr/>
        <p:txBody>
          <a:bodyPr/>
          <a:lstStyle/>
          <a:p>
            <a:r>
              <a:rPr lang="en-GB" dirty="0"/>
              <a:t>Proposal: contest: best cover of the </a:t>
            </a:r>
            <a:r>
              <a:rPr lang="en-GB" dirty="0" smtClean="0"/>
              <a:t>month</a:t>
            </a:r>
            <a:r>
              <a:rPr lang="en-GB" dirty="0"/>
              <a:t>. It could be a mix between the information about the lesson studied and the artistic point of view.</a:t>
            </a:r>
            <a:r>
              <a:rPr lang="en-US" dirty="0"/>
              <a:t> </a:t>
            </a:r>
            <a:endParaRPr lang="en-US" dirty="0" smtClean="0"/>
          </a:p>
          <a:p>
            <a:r>
              <a:rPr lang="en-US" dirty="0" smtClean="0"/>
              <a:t>Examples </a:t>
            </a:r>
          </a:p>
          <a:p>
            <a:endParaRPr lang="en-US" dirty="0"/>
          </a:p>
        </p:txBody>
      </p:sp>
      <p:pic>
        <p:nvPicPr>
          <p:cNvPr id="7" name="Imagen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08816" y="1637731"/>
            <a:ext cx="3017336" cy="4027220"/>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7129" y="3699382"/>
            <a:ext cx="2377083" cy="3172678"/>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89543" y="4130443"/>
            <a:ext cx="2043582" cy="2727557"/>
          </a:xfrm>
          <a:prstGeom prst="rect">
            <a:avLst/>
          </a:prstGeom>
        </p:spPr>
      </p:pic>
      <p:pic>
        <p:nvPicPr>
          <p:cNvPr id="10" name="Imagen 9"/>
          <p:cNvPicPr>
            <a:picLocks noChangeAspect="1"/>
          </p:cNvPicPr>
          <p:nvPr/>
        </p:nvPicPr>
        <p:blipFill>
          <a:blip r:embed="rId6"/>
          <a:stretch>
            <a:fillRect/>
          </a:stretch>
        </p:blipFill>
        <p:spPr>
          <a:xfrm rot="5400000">
            <a:off x="-417501" y="2363693"/>
            <a:ext cx="1991376" cy="1122590"/>
          </a:xfrm>
          <a:prstGeom prst="rect">
            <a:avLst/>
          </a:prstGeom>
        </p:spPr>
      </p:pic>
      <p:pic>
        <p:nvPicPr>
          <p:cNvPr id="4" name="Imagen 3"/>
          <p:cNvPicPr>
            <a:picLocks noChangeAspect="1"/>
          </p:cNvPicPr>
          <p:nvPr/>
        </p:nvPicPr>
        <p:blipFill>
          <a:blip r:embed="rId7"/>
          <a:stretch>
            <a:fillRect/>
          </a:stretch>
        </p:blipFill>
        <p:spPr>
          <a:xfrm>
            <a:off x="-29352" y="3761540"/>
            <a:ext cx="2319978" cy="3096460"/>
          </a:xfrm>
          <a:prstGeom prst="rect">
            <a:avLst/>
          </a:prstGeom>
        </p:spPr>
      </p:pic>
      <p:pic>
        <p:nvPicPr>
          <p:cNvPr id="11" name="Imagen 10"/>
          <p:cNvPicPr>
            <a:picLocks noChangeAspect="1"/>
          </p:cNvPicPr>
          <p:nvPr/>
        </p:nvPicPr>
        <p:blipFill>
          <a:blip r:embed="rId8"/>
          <a:stretch>
            <a:fillRect/>
          </a:stretch>
        </p:blipFill>
        <p:spPr>
          <a:xfrm rot="5400000">
            <a:off x="6579099" y="2328308"/>
            <a:ext cx="3328451" cy="1876333"/>
          </a:xfrm>
          <a:prstGeom prst="rect">
            <a:avLst/>
          </a:prstGeom>
        </p:spPr>
      </p:pic>
      <p:pic>
        <p:nvPicPr>
          <p:cNvPr id="14" name="Imagen 13"/>
          <p:cNvPicPr>
            <a:picLocks noChangeAspect="1"/>
          </p:cNvPicPr>
          <p:nvPr/>
        </p:nvPicPr>
        <p:blipFill>
          <a:blip r:embed="rId9"/>
          <a:stretch>
            <a:fillRect/>
          </a:stretch>
        </p:blipFill>
        <p:spPr>
          <a:xfrm>
            <a:off x="2816701" y="1619347"/>
            <a:ext cx="2157632" cy="2876843"/>
          </a:xfrm>
          <a:prstGeom prst="rect">
            <a:avLst/>
          </a:prstGeom>
        </p:spPr>
      </p:pic>
      <p:pic>
        <p:nvPicPr>
          <p:cNvPr id="13" name="Imagen 1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233860" y="3123530"/>
            <a:ext cx="2864645" cy="3819526"/>
          </a:xfrm>
          <a:prstGeom prst="rect">
            <a:avLst/>
          </a:prstGeom>
        </p:spPr>
      </p:pic>
      <p:pic>
        <p:nvPicPr>
          <p:cNvPr id="12" name="Imagen 11"/>
          <p:cNvPicPr>
            <a:picLocks noChangeAspect="1"/>
          </p:cNvPicPr>
          <p:nvPr/>
        </p:nvPicPr>
        <p:blipFill>
          <a:blip r:embed="rId11"/>
          <a:stretch>
            <a:fillRect/>
          </a:stretch>
        </p:blipFill>
        <p:spPr>
          <a:xfrm>
            <a:off x="7027942" y="3995894"/>
            <a:ext cx="2154640" cy="2872853"/>
          </a:xfrm>
          <a:prstGeom prst="rect">
            <a:avLst/>
          </a:prstGeom>
        </p:spPr>
      </p:pic>
    </p:spTree>
    <p:extLst>
      <p:ext uri="{BB962C8B-B14F-4D97-AF65-F5344CB8AC3E}">
        <p14:creationId xmlns:p14="http://schemas.microsoft.com/office/powerpoint/2010/main" val="25514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800000"/>
                </a:solidFill>
              </a:rPr>
              <a:t>ASSESSING STUDENTS ASIGMENTS</a:t>
            </a:r>
            <a:endParaRPr lang="en-US" dirty="0"/>
          </a:p>
        </p:txBody>
      </p:sp>
      <p:sp>
        <p:nvSpPr>
          <p:cNvPr id="3" name="Content Placeholder 2"/>
          <p:cNvSpPr>
            <a:spLocks noGrp="1"/>
          </p:cNvSpPr>
          <p:nvPr>
            <p:ph idx="1"/>
          </p:nvPr>
        </p:nvSpPr>
        <p:spPr/>
        <p:txBody>
          <a:bodyPr/>
          <a:lstStyle/>
          <a:p>
            <a:pPr lvl="0"/>
            <a:r>
              <a:rPr lang="en-GB" dirty="0"/>
              <a:t>Teacher Notebook through </a:t>
            </a:r>
            <a:r>
              <a:rPr lang="en-GB" dirty="0" smtClean="0"/>
              <a:t>Seneca </a:t>
            </a:r>
            <a:r>
              <a:rPr lang="en-GB" dirty="0"/>
              <a:t>system.</a:t>
            </a:r>
            <a:endParaRPr lang="en-US" dirty="0"/>
          </a:p>
          <a:p>
            <a:endParaRPr lang="en-US" dirty="0"/>
          </a:p>
        </p:txBody>
      </p:sp>
      <p:pic>
        <p:nvPicPr>
          <p:cNvPr id="4" name="Grabación de pantalla 2019-10-05 a las 11.04.2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9435" y="1491218"/>
            <a:ext cx="5644394" cy="3527746"/>
          </a:xfrm>
          <a:prstGeom prst="rect">
            <a:avLst/>
          </a:prstGeom>
        </p:spPr>
      </p:pic>
      <p:pic>
        <p:nvPicPr>
          <p:cNvPr id="5" name="Imagen 4"/>
          <p:cNvPicPr>
            <a:picLocks noChangeAspect="1"/>
          </p:cNvPicPr>
          <p:nvPr/>
        </p:nvPicPr>
        <p:blipFill>
          <a:blip r:embed="rId5"/>
          <a:stretch>
            <a:fillRect/>
          </a:stretch>
        </p:blipFill>
        <p:spPr>
          <a:xfrm>
            <a:off x="6467354" y="1149824"/>
            <a:ext cx="1934570" cy="3869140"/>
          </a:xfrm>
          <a:prstGeom prst="rect">
            <a:avLst/>
          </a:prstGeom>
        </p:spPr>
      </p:pic>
    </p:spTree>
    <p:extLst>
      <p:ext uri="{BB962C8B-B14F-4D97-AF65-F5344CB8AC3E}">
        <p14:creationId xmlns:p14="http://schemas.microsoft.com/office/powerpoint/2010/main" val="26359121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solidFill>
                  <a:srgbClr val="0000FF"/>
                </a:solidFill>
              </a:rPr>
              <a:t>STRONG TEACHING METHODS CONNECTED TO ART</a:t>
            </a:r>
            <a:r>
              <a:rPr lang="en-US" sz="2400" dirty="0">
                <a:solidFill>
                  <a:srgbClr val="0000FF"/>
                </a:solidFill>
              </a:rPr>
              <a:t/>
            </a:r>
            <a:br>
              <a:rPr lang="en-US" sz="2400" dirty="0">
                <a:solidFill>
                  <a:srgbClr val="0000FF"/>
                </a:solidFill>
              </a:rPr>
            </a:br>
            <a:endParaRPr lang="en-US" sz="2400" dirty="0">
              <a:solidFill>
                <a:srgbClr val="0000FF"/>
              </a:solidFill>
            </a:endParaRPr>
          </a:p>
        </p:txBody>
      </p:sp>
      <p:sp>
        <p:nvSpPr>
          <p:cNvPr id="3" name="Content Placeholder 2"/>
          <p:cNvSpPr>
            <a:spLocks noGrp="1"/>
          </p:cNvSpPr>
          <p:nvPr>
            <p:ph idx="1"/>
          </p:nvPr>
        </p:nvSpPr>
        <p:spPr/>
        <p:txBody>
          <a:bodyPr/>
          <a:lstStyle/>
          <a:p>
            <a:r>
              <a:rPr lang="en-GB" dirty="0">
                <a:solidFill>
                  <a:srgbClr val="7030A0"/>
                </a:solidFill>
              </a:rPr>
              <a:t>Visual </a:t>
            </a:r>
            <a:r>
              <a:rPr lang="en-GB" dirty="0" smtClean="0">
                <a:solidFill>
                  <a:srgbClr val="7030A0"/>
                </a:solidFill>
              </a:rPr>
              <a:t>Thinking</a:t>
            </a:r>
            <a:r>
              <a:rPr lang="en-US" dirty="0" smtClean="0"/>
              <a:t>.</a:t>
            </a:r>
          </a:p>
          <a:p>
            <a:endParaRPr lang="en-US" dirty="0" smtClean="0"/>
          </a:p>
        </p:txBody>
      </p:sp>
      <p:pic>
        <p:nvPicPr>
          <p:cNvPr id="4" name="Picture 3" descr="DerekBruffTrendsInHigherEducation4.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2960" y="1442048"/>
            <a:ext cx="2568179" cy="1540511"/>
          </a:xfrm>
          <a:prstGeom prst="rect">
            <a:avLst/>
          </a:prstGeom>
        </p:spPr>
      </p:pic>
      <p:pic>
        <p:nvPicPr>
          <p:cNvPr id="5" name="Picture 4" descr="Dkd5O-2XgAATHy_.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2960" y="2982559"/>
            <a:ext cx="2568179" cy="1925063"/>
          </a:xfrm>
          <a:prstGeom prst="rect">
            <a:avLst/>
          </a:prstGeom>
        </p:spPr>
      </p:pic>
      <p:pic>
        <p:nvPicPr>
          <p:cNvPr id="6" name="Picture 5" descr="20190211_134730.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10778" y="709574"/>
            <a:ext cx="3433222" cy="2574916"/>
          </a:xfrm>
          <a:prstGeom prst="rect">
            <a:avLst/>
          </a:prstGeom>
        </p:spPr>
      </p:pic>
      <p:pic>
        <p:nvPicPr>
          <p:cNvPr id="7" name="Picture 6" descr="20190208_122337.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97179" y="3116638"/>
            <a:ext cx="2387979" cy="1790984"/>
          </a:xfrm>
          <a:prstGeom prst="rect">
            <a:avLst/>
          </a:prstGeom>
        </p:spPr>
      </p:pic>
      <p:pic>
        <p:nvPicPr>
          <p:cNvPr id="8" name="Picture 7" descr="20190220_143040.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508279" y="2872347"/>
            <a:ext cx="2410840" cy="1808130"/>
          </a:xfrm>
          <a:prstGeom prst="rect">
            <a:avLst/>
          </a:prstGeom>
        </p:spPr>
      </p:pic>
      <p:pic>
        <p:nvPicPr>
          <p:cNvPr id="9" name="Picture 8" descr="thumb_640x480_5.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622116" y="1305851"/>
            <a:ext cx="2088662" cy="1566496"/>
          </a:xfrm>
          <a:prstGeom prst="rect">
            <a:avLst/>
          </a:prstGeom>
        </p:spPr>
      </p:pic>
    </p:spTree>
    <p:extLst>
      <p:ext uri="{BB962C8B-B14F-4D97-AF65-F5344CB8AC3E}">
        <p14:creationId xmlns:p14="http://schemas.microsoft.com/office/powerpoint/2010/main" val="5652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12711"/>
            <a:ext cx="7520940" cy="548640"/>
          </a:xfrm>
        </p:spPr>
        <p:txBody>
          <a:bodyPr/>
          <a:lstStyle/>
          <a:p>
            <a:r>
              <a:rPr lang="en-GB" sz="2400" b="1" dirty="0">
                <a:solidFill>
                  <a:srgbClr val="0000FF"/>
                </a:solidFill>
              </a:rPr>
              <a:t>STRONG TEACHING METHODS CONNECTED TO ART</a:t>
            </a:r>
            <a:r>
              <a:rPr lang="en-US" dirty="0">
                <a:solidFill>
                  <a:srgbClr val="0000FF"/>
                </a:solidFill>
              </a:rPr>
              <a:t/>
            </a:r>
            <a:br>
              <a:rPr lang="en-US" dirty="0">
                <a:solidFill>
                  <a:srgbClr val="0000FF"/>
                </a:solidFill>
              </a:rPr>
            </a:br>
            <a:endParaRPr lang="en-US" dirty="0"/>
          </a:p>
        </p:txBody>
      </p:sp>
      <p:sp>
        <p:nvSpPr>
          <p:cNvPr id="3" name="Content Placeholder 2"/>
          <p:cNvSpPr>
            <a:spLocks noGrp="1"/>
          </p:cNvSpPr>
          <p:nvPr>
            <p:ph idx="1"/>
          </p:nvPr>
        </p:nvSpPr>
        <p:spPr/>
        <p:txBody>
          <a:bodyPr/>
          <a:lstStyle/>
          <a:p>
            <a:pPr lvl="0"/>
            <a:r>
              <a:rPr lang="en-US" dirty="0" err="1">
                <a:solidFill>
                  <a:srgbClr val="0000FF"/>
                </a:solidFill>
              </a:rPr>
              <a:t>Chromavid</a:t>
            </a:r>
            <a:r>
              <a:rPr lang="en-US" b="0" dirty="0"/>
              <a:t>: </a:t>
            </a:r>
            <a:r>
              <a:rPr lang="en-US" dirty="0"/>
              <a:t>green screen </a:t>
            </a:r>
            <a:r>
              <a:rPr lang="en-US" dirty="0" err="1"/>
              <a:t>chroma</a:t>
            </a:r>
            <a:r>
              <a:rPr lang="en-US" dirty="0"/>
              <a:t> key </a:t>
            </a:r>
            <a:r>
              <a:rPr lang="en-US" dirty="0" smtClean="0"/>
              <a:t>app to </a:t>
            </a:r>
            <a:r>
              <a:rPr lang="en-US" dirty="0"/>
              <a:t>shoot awesome videos and photos using </a:t>
            </a:r>
            <a:r>
              <a:rPr lang="en-US" dirty="0" err="1"/>
              <a:t>chroma</a:t>
            </a:r>
            <a:r>
              <a:rPr lang="en-US" dirty="0"/>
              <a:t> key effects just like they do it in Movies and TV </a:t>
            </a:r>
            <a:r>
              <a:rPr lang="en-US" dirty="0" smtClean="0"/>
              <a:t>shows.</a:t>
            </a:r>
            <a:endParaRPr lang="en-US" dirty="0"/>
          </a:p>
          <a:p>
            <a:r>
              <a:rPr lang="en-US" dirty="0">
                <a:hlinkClick r:id="rId2"/>
              </a:rPr>
              <a:t>https://www.youtube.com/watch?v=IC2iH_FG1fs</a:t>
            </a:r>
            <a:endParaRPr lang="en-US" dirty="0"/>
          </a:p>
          <a:p>
            <a:endParaRPr lang="en-US" dirty="0"/>
          </a:p>
        </p:txBody>
      </p:sp>
      <p:pic>
        <p:nvPicPr>
          <p:cNvPr id="4" name="Picture 3" descr="Captura de pantalla 2019-10-05 a las 13.37.40.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93856" y="2231425"/>
            <a:ext cx="4550044" cy="2843778"/>
          </a:xfrm>
          <a:prstGeom prst="rect">
            <a:avLst/>
          </a:prstGeom>
        </p:spPr>
      </p:pic>
    </p:spTree>
    <p:extLst>
      <p:ext uri="{BB962C8B-B14F-4D97-AF65-F5344CB8AC3E}">
        <p14:creationId xmlns:p14="http://schemas.microsoft.com/office/powerpoint/2010/main" val="308403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solidFill>
                  <a:srgbClr val="0000FF"/>
                </a:solidFill>
              </a:rPr>
              <a:t>STRONG TEACHING METHODS CONNECTED TO ART</a:t>
            </a:r>
            <a:r>
              <a:rPr lang="en-US" sz="2400" dirty="0">
                <a:solidFill>
                  <a:srgbClr val="0000FF"/>
                </a:solidFill>
              </a:rPr>
              <a:t/>
            </a:r>
            <a:br>
              <a:rPr lang="en-US" sz="2400" dirty="0">
                <a:solidFill>
                  <a:srgbClr val="0000FF"/>
                </a:solidFill>
              </a:rPr>
            </a:br>
            <a:endParaRPr lang="en-US" sz="2400" dirty="0"/>
          </a:p>
        </p:txBody>
      </p:sp>
      <p:sp>
        <p:nvSpPr>
          <p:cNvPr id="3" name="Content Placeholder 2"/>
          <p:cNvSpPr>
            <a:spLocks noGrp="1"/>
          </p:cNvSpPr>
          <p:nvPr>
            <p:ph idx="1"/>
          </p:nvPr>
        </p:nvSpPr>
        <p:spPr/>
        <p:txBody>
          <a:bodyPr/>
          <a:lstStyle/>
          <a:p>
            <a:r>
              <a:rPr lang="en-GB" dirty="0"/>
              <a:t>Design Tangrams for visual Learning ( Geography) and others gamification </a:t>
            </a:r>
            <a:r>
              <a:rPr lang="en-GB" dirty="0" smtClean="0"/>
              <a:t>resources.</a:t>
            </a:r>
          </a:p>
          <a:p>
            <a:r>
              <a:rPr lang="en-GB" dirty="0" smtClean="0"/>
              <a:t> </a:t>
            </a:r>
            <a:endParaRPr lang="en-US" dirty="0"/>
          </a:p>
        </p:txBody>
      </p:sp>
      <p:pic>
        <p:nvPicPr>
          <p:cNvPr id="5" name="Imagen 39" descr="C:\Users\sergi\Desktop\letras-provincias-rios-cartas.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393099"/>
            <a:ext cx="5394960" cy="3823970"/>
          </a:xfrm>
          <a:prstGeom prst="rect">
            <a:avLst/>
          </a:prstGeom>
          <a:noFill/>
          <a:ln>
            <a:noFill/>
          </a:ln>
        </p:spPr>
      </p:pic>
      <p:pic>
        <p:nvPicPr>
          <p:cNvPr id="6" name="Picture 5" descr="GEH19:GEH 1820:Programaciones de Aula:GEOGRAFIA E HISTORIA:Geografía e Historia 1ºESO:DU1 Planeta Tierra y Sistema Solar:IMG-0229.JPG"/>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4697728" y="2090331"/>
            <a:ext cx="3463134" cy="2068670"/>
          </a:xfrm>
          <a:prstGeom prst="rect">
            <a:avLst/>
          </a:prstGeom>
          <a:noFill/>
          <a:ln>
            <a:noFill/>
          </a:ln>
          <a:extLst>
            <a:ext uri="{FAA26D3D-D897-4be2-8F04-BA451C77F1D7}">
              <ma14:placeholderFlag xmlns:ma14="http://schemas.microsoft.com/office/mac/drawingml/2011/main"/>
            </a:ext>
          </a:extLst>
        </p:spPr>
      </p:pic>
      <p:pic>
        <p:nvPicPr>
          <p:cNvPr id="7" name="Picture 6" descr="GEH19:GEH 1820:Programaciones de Aula:GEOGRAFIA E HISTORIA:Geografía e Historia 1ºESO:DU1 Planeta Tierra y Sistema Solar:IMG-0230.JPG"/>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6648269" y="4240376"/>
            <a:ext cx="3011743" cy="1873037"/>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8852746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158</TotalTime>
  <Words>200</Words>
  <Application>Microsoft Macintosh PowerPoint</Application>
  <PresentationFormat>On-screen Show (4:3)</PresentationFormat>
  <Paragraphs>36</Paragraphs>
  <Slides>12</Slides>
  <Notes>0</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Angles</vt:lpstr>
      <vt:lpstr>SLOVENIAN MOBILIY REPORT</vt:lpstr>
      <vt:lpstr>SCHOOL BACKGROUND AND EXPERIENCE </vt:lpstr>
      <vt:lpstr>ASSESSING STUDENTS ASIGMENTS </vt:lpstr>
      <vt:lpstr>ASSESSING STUDENTS ASIGMENTS Creating Portfolio. </vt:lpstr>
      <vt:lpstr>ASSESSING STUDENTS ASIGMENTS Creating Portfolio. </vt:lpstr>
      <vt:lpstr>ASSESSING STUDENTS ASIGMENTS</vt:lpstr>
      <vt:lpstr>STRONG TEACHING METHODS CONNECTED TO ART </vt:lpstr>
      <vt:lpstr>STRONG TEACHING METHODS CONNECTED TO ART </vt:lpstr>
      <vt:lpstr>STRONG TEACHING METHODS CONNECTED TO ART </vt:lpstr>
      <vt:lpstr>STRONG TEACHING METHODS CONNECTED TO ART </vt:lpstr>
      <vt:lpstr>STRONG TEACHING METHODS CONNECTED TO ART</vt:lpstr>
      <vt:lpstr>Creartivity poster</vt:lpstr>
    </vt:vector>
  </TitlesOfParts>
  <Company>IES FUENTE DE LA PEÑA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SLOVENIAN MOBILIY REPORT</dc:title>
  <dc:creator>Sergio Blanca Gadeo</dc:creator>
  <cp:lastModifiedBy>Sergio Blanca Gadeo</cp:lastModifiedBy>
  <cp:revision>18</cp:revision>
  <dcterms:created xsi:type="dcterms:W3CDTF">2019-10-05T08:32:29Z</dcterms:created>
  <dcterms:modified xsi:type="dcterms:W3CDTF">2019-10-07T15:16:50Z</dcterms:modified>
</cp:coreProperties>
</file>